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396" r:id="rId3"/>
    <p:sldId id="397" r:id="rId4"/>
    <p:sldId id="398" r:id="rId5"/>
    <p:sldId id="271" r:id="rId6"/>
    <p:sldId id="273" r:id="rId7"/>
    <p:sldId id="274" r:id="rId8"/>
    <p:sldId id="399" r:id="rId9"/>
    <p:sldId id="276" r:id="rId10"/>
    <p:sldId id="272" r:id="rId11"/>
    <p:sldId id="277" r:id="rId12"/>
    <p:sldId id="278" r:id="rId13"/>
    <p:sldId id="279" r:id="rId14"/>
    <p:sldId id="280" r:id="rId15"/>
    <p:sldId id="289" r:id="rId16"/>
    <p:sldId id="400" r:id="rId17"/>
    <p:sldId id="290" r:id="rId18"/>
    <p:sldId id="401" r:id="rId19"/>
    <p:sldId id="402" r:id="rId20"/>
    <p:sldId id="403" r:id="rId21"/>
    <p:sldId id="404" r:id="rId22"/>
    <p:sldId id="405" r:id="rId23"/>
    <p:sldId id="406" r:id="rId24"/>
    <p:sldId id="407" r:id="rId2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5C0"/>
    <a:srgbClr val="00AEEE"/>
    <a:srgbClr val="C92405"/>
    <a:srgbClr val="DD2909"/>
    <a:srgbClr val="37D2EA"/>
    <a:srgbClr val="38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5372"/>
  </p:normalViewPr>
  <p:slideViewPr>
    <p:cSldViewPr snapToGrid="0" snapToObjects="1">
      <p:cViewPr varScale="1">
        <p:scale>
          <a:sx n="83" d="100"/>
          <a:sy n="83" d="100"/>
        </p:scale>
        <p:origin x="680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3067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683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89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3420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8939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574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9879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2970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3100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953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559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604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3952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7381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497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561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229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277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83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65227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22.png"/><Relationship Id="rId9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23.png"/><Relationship Id="rId9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Word of the Day…"/>
          <p:cNvSpPr txBox="1"/>
          <p:nvPr/>
        </p:nvSpPr>
        <p:spPr>
          <a:xfrm>
            <a:off x="219430" y="152303"/>
            <a:ext cx="12565940" cy="3180358"/>
          </a:xfrm>
          <a:prstGeom prst="rect">
            <a:avLst/>
          </a:prstGeom>
          <a:ln w="12700">
            <a:miter lim="400000"/>
          </a:ln>
          <a:effectLst>
            <a:outerShdw dist="25400" dir="5400000" rotWithShape="0">
              <a:srgbClr val="000000"/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21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dirty="0">
                <a:solidFill>
                  <a:srgbClr val="00AEEE"/>
                </a:solidFill>
                <a:latin typeface="Gill Sans MT" panose="020B0502020104020203" pitchFamily="34" charset="77"/>
              </a:rPr>
              <a:t>Word of the Day</a:t>
            </a:r>
          </a:p>
          <a:p>
            <a:pPr algn="r">
              <a:defRPr sz="7900" b="1">
                <a:solidFill>
                  <a:schemeClr val="accent6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lang="en-GB" dirty="0">
                <a:solidFill>
                  <a:srgbClr val="0070C0"/>
                </a:solidFill>
                <a:latin typeface="Gill Sans MT" panose="020B0502020104020203" pitchFamily="34" charset="77"/>
              </a:rPr>
              <a:t>Spring</a:t>
            </a:r>
            <a:r>
              <a:rPr dirty="0">
                <a:solidFill>
                  <a:srgbClr val="0070C0"/>
                </a:solidFill>
                <a:latin typeface="Gill Sans MT" panose="020B0502020104020203" pitchFamily="34" charset="77"/>
              </a:rPr>
              <a:t> Term 202</a:t>
            </a:r>
            <a:r>
              <a:rPr lang="en-GB" dirty="0">
                <a:solidFill>
                  <a:srgbClr val="0070C0"/>
                </a:solidFill>
                <a:latin typeface="Gill Sans MT" panose="020B0502020104020203" pitchFamily="34" charset="77"/>
              </a:rPr>
              <a:t>6</a:t>
            </a:r>
            <a:r>
              <a:rPr dirty="0">
                <a:solidFill>
                  <a:srgbClr val="0070C0"/>
                </a:solidFill>
                <a:latin typeface="Gill Sans MT" panose="020B0502020104020203" pitchFamily="34" charset="77"/>
              </a:rPr>
              <a:t> </a:t>
            </a:r>
          </a:p>
        </p:txBody>
      </p:sp>
      <p:sp>
        <p:nvSpPr>
          <p:cNvPr id="121" name="'Words unlock the doors to a world of                                            understanding...'"/>
          <p:cNvSpPr txBox="1"/>
          <p:nvPr/>
        </p:nvSpPr>
        <p:spPr>
          <a:xfrm>
            <a:off x="3330609" y="9023736"/>
            <a:ext cx="918094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spcBef>
                <a:spcPts val="4200"/>
              </a:spcBef>
              <a:defRPr sz="320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2400" dirty="0">
                <a:latin typeface="Gill Sans MT" panose="020B0502020104020203" pitchFamily="34" charset="77"/>
              </a:rPr>
              <a:t>'</a:t>
            </a:r>
            <a:r>
              <a:rPr sz="2400" b="1" i="1" dirty="0">
                <a:latin typeface="Gill Sans MT" panose="020B0502020104020203" pitchFamily="34" charset="77"/>
                <a:ea typeface="Gill Sans"/>
                <a:cs typeface="Gill Sans"/>
                <a:sym typeface="Gill Sans"/>
              </a:rPr>
              <a:t>Words unlock the doors to a world of</a:t>
            </a:r>
            <a:r>
              <a:rPr lang="en-GB" sz="2400" b="1" i="1" dirty="0">
                <a:latin typeface="Gill Sans MT" panose="020B0502020104020203" pitchFamily="34" charset="77"/>
                <a:ea typeface="Gill Sans"/>
                <a:cs typeface="Gill Sans"/>
                <a:sym typeface="Gill Sans"/>
              </a:rPr>
              <a:t> </a:t>
            </a:r>
            <a:r>
              <a:rPr sz="2400" b="1" i="1" dirty="0">
                <a:latin typeface="Gill Sans MT" panose="020B0502020104020203" pitchFamily="34" charset="77"/>
                <a:ea typeface="Gill Sans"/>
                <a:cs typeface="Gill Sans"/>
                <a:sym typeface="Gill Sans"/>
              </a:rPr>
              <a:t>understanding...'</a:t>
            </a:r>
          </a:p>
        </p:txBody>
      </p:sp>
      <p:sp>
        <p:nvSpPr>
          <p:cNvPr id="122" name="Week 11 - 29th June 2020"/>
          <p:cNvSpPr txBox="1"/>
          <p:nvPr/>
        </p:nvSpPr>
        <p:spPr>
          <a:xfrm>
            <a:off x="5060234" y="3226831"/>
            <a:ext cx="7268016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Week </a:t>
            </a:r>
            <a:r>
              <a:rPr lang="en-GB" dirty="0">
                <a:latin typeface="Gill Sans MT" panose="020B0502020104020203" pitchFamily="34" charset="77"/>
              </a:rPr>
              <a:t>19</a:t>
            </a:r>
            <a:r>
              <a:rPr dirty="0">
                <a:latin typeface="Gill Sans MT" panose="020B0502020104020203" pitchFamily="34" charset="77"/>
              </a:rPr>
              <a:t> </a:t>
            </a:r>
            <a:r>
              <a:rPr lang="en-GB" dirty="0">
                <a:latin typeface="Gill Sans MT" panose="020B0502020104020203" pitchFamily="34" charset="77"/>
              </a:rPr>
              <a:t>–</a:t>
            </a:r>
            <a:r>
              <a:rPr dirty="0">
                <a:latin typeface="Gill Sans MT" panose="020B0502020104020203" pitchFamily="34" charset="77"/>
              </a:rPr>
              <a:t> </a:t>
            </a:r>
            <a:r>
              <a:rPr lang="en-GB" dirty="0">
                <a:latin typeface="Gill Sans MT" panose="020B0502020104020203" pitchFamily="34" charset="77"/>
              </a:rPr>
              <a:t>26th</a:t>
            </a:r>
            <a:r>
              <a:rPr dirty="0">
                <a:latin typeface="Gill Sans MT" panose="020B0502020104020203" pitchFamily="34" charset="77"/>
              </a:rPr>
              <a:t> </a:t>
            </a:r>
            <a:r>
              <a:rPr lang="en-GB" dirty="0">
                <a:latin typeface="Gill Sans MT" panose="020B0502020104020203" pitchFamily="34" charset="77"/>
              </a:rPr>
              <a:t>January</a:t>
            </a:r>
            <a:r>
              <a:rPr dirty="0">
                <a:latin typeface="Gill Sans MT" panose="020B0502020104020203" pitchFamily="34" charset="77"/>
              </a:rPr>
              <a:t> 202</a:t>
            </a:r>
            <a:r>
              <a:rPr lang="en-GB" dirty="0">
                <a:latin typeface="Gill Sans MT" panose="020B0502020104020203" pitchFamily="34" charset="77"/>
              </a:rPr>
              <a:t>6</a:t>
            </a:r>
            <a:endParaRPr dirty="0">
              <a:latin typeface="Gill Sans MT" panose="020B0502020104020203" pitchFamily="34" charset="77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3E7B5B-BA83-1A40-88CA-41B9CA3846FC}"/>
              </a:ext>
            </a:extLst>
          </p:cNvPr>
          <p:cNvGrpSpPr/>
          <p:nvPr/>
        </p:nvGrpSpPr>
        <p:grpSpPr>
          <a:xfrm>
            <a:off x="-8276819" y="-164678"/>
            <a:ext cx="10029965" cy="15256120"/>
            <a:chOff x="-8642579" y="-164678"/>
            <a:chExt cx="10029965" cy="1525612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360EA16-1FF2-7A41-9FFE-93201C894C8C}"/>
                </a:ext>
              </a:extLst>
            </p:cNvPr>
            <p:cNvSpPr/>
            <p:nvPr/>
          </p:nvSpPr>
          <p:spPr>
            <a:xfrm rot="20706798" flipH="1">
              <a:off x="-8642579" y="-10966"/>
              <a:ext cx="9434333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CF7BC9-F256-484E-B2A3-20A683E99FCB}"/>
                </a:ext>
              </a:extLst>
            </p:cNvPr>
            <p:cNvSpPr/>
            <p:nvPr/>
          </p:nvSpPr>
          <p:spPr>
            <a:xfrm rot="20706798" flipH="1">
              <a:off x="-8046947" y="-164678"/>
              <a:ext cx="9434333" cy="15102408"/>
            </a:xfrm>
            <a:prstGeom prst="rect">
              <a:avLst/>
            </a:prstGeom>
            <a:solidFill>
              <a:srgbClr val="38E1FF">
                <a:alpha val="32941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5" name="Picture 4" descr="A close up of a toy&#10;&#10;Description automatically generated">
            <a:extLst>
              <a:ext uri="{FF2B5EF4-FFF2-40B4-BE49-F238E27FC236}">
                <a16:creationId xmlns:a16="http://schemas.microsoft.com/office/drawing/2014/main" id="{0E0A381E-E771-9A42-828B-936CC6324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9" t="20868" r="34222" b="19852"/>
          <a:stretch/>
        </p:blipFill>
        <p:spPr>
          <a:xfrm>
            <a:off x="194597" y="3889160"/>
            <a:ext cx="4115970" cy="586444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2CC5B04C-98BD-014B-B30E-83A1C31AF9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5871">
            <a:off x="4454292" y="4450311"/>
            <a:ext cx="3513462" cy="26293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5F1DE71-708C-0147-917C-C5B1D4D208D4}"/>
              </a:ext>
            </a:extLst>
          </p:cNvPr>
          <p:cNvGrpSpPr/>
          <p:nvPr/>
        </p:nvGrpSpPr>
        <p:grpSpPr>
          <a:xfrm>
            <a:off x="11561091" y="3182930"/>
            <a:ext cx="8917924" cy="15439250"/>
            <a:chOff x="11782763" y="-862597"/>
            <a:chExt cx="8917924" cy="1543925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99AD46-A23A-0743-A5AD-1B4A4E4B67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53B4510-4E14-6043-BDB0-C5DAFE276E0E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6EC0D784-5EA2-6841-BB18-6B704A0BBD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752">
            <a:off x="6517535" y="6383473"/>
            <a:ext cx="3213149" cy="24030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2679589-8404-E543-896F-014067FE98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2618">
            <a:off x="8719809" y="4398356"/>
            <a:ext cx="3138499" cy="2353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965058" y="281766"/>
            <a:ext cx="10579819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Shinobi</a:t>
            </a:r>
            <a:r>
              <a:rPr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6327990" y="1309202"/>
            <a:ext cx="2532745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swoop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9207354" y="1671690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verb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692749" y="3844493"/>
            <a:ext cx="5858963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3600" dirty="0">
                <a:latin typeface="Gill Sans MT" panose="020B0502020104020203" pitchFamily="34" charset="77"/>
              </a:rPr>
              <a:t>When a bird or aeroplane swoops, it suddenly moves downwards through the air in a smooth curving movement.</a:t>
            </a:r>
            <a:endParaRPr sz="36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0" y="6640962"/>
            <a:ext cx="1299968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4000" dirty="0">
                <a:latin typeface="Gill Sans MT" panose="020B0502020104020203" pitchFamily="34" charset="77"/>
              </a:rPr>
              <a:t>A seagull </a:t>
            </a:r>
            <a:r>
              <a:rPr lang="en-GB" sz="4000" b="1" dirty="0">
                <a:latin typeface="Gill Sans MT" panose="020B0502020104020203" pitchFamily="34" charset="77"/>
              </a:rPr>
              <a:t>swooped</a:t>
            </a:r>
            <a:r>
              <a:rPr lang="en-GB" sz="4000" dirty="0">
                <a:latin typeface="Gill Sans MT" panose="020B0502020104020203" pitchFamily="34" charset="77"/>
              </a:rPr>
              <a:t> down and pinched my pork pie.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10335049" y="1253517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5178697" y="2182175"/>
            <a:ext cx="4575922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swoop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19B41CDD-98FA-FA4F-BF0C-A6CC429145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73922">
            <a:off x="8630740" y="3327348"/>
            <a:ext cx="3364504" cy="3364504"/>
          </a:xfrm>
          <a:prstGeom prst="rect">
            <a:avLst/>
          </a:prstGeom>
        </p:spPr>
      </p:pic>
      <p:pic>
        <p:nvPicPr>
          <p:cNvPr id="8" name="Picture 7" descr="Shape&#10;&#10;Description automatically generated with low confidence">
            <a:extLst>
              <a:ext uri="{FF2B5EF4-FFF2-40B4-BE49-F238E27FC236}">
                <a16:creationId xmlns:a16="http://schemas.microsoft.com/office/drawing/2014/main" id="{27ED7778-80B9-A94E-B519-F320F2BC71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88934">
            <a:off x="7398242" y="2482913"/>
            <a:ext cx="2018420" cy="201842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A97434E-ABF0-C515-2B6C-16EE634AD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108116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dive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rise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loop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graceful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pounce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ascend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scoop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wide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84954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965058" y="281766"/>
            <a:ext cx="10579819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Shinobi</a:t>
            </a:r>
            <a:r>
              <a:rPr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5527972" y="1309202"/>
            <a:ext cx="2962349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stumble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8711712" y="1645578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verb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703944" y="3808569"/>
            <a:ext cx="5798455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3600" dirty="0">
                <a:latin typeface="Gill Sans MT" panose="020B0502020104020203" pitchFamily="34" charset="77"/>
              </a:rPr>
              <a:t>If you stumble, you put your foot down awkwardly while you are walking or running and nearly fall over.</a:t>
            </a:r>
            <a:endParaRPr sz="36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0" y="6876893"/>
            <a:ext cx="1299968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4000" dirty="0">
                <a:latin typeface="Gill Sans MT" panose="020B0502020104020203" pitchFamily="34" charset="77"/>
              </a:rPr>
              <a:t>John </a:t>
            </a:r>
            <a:r>
              <a:rPr lang="en-GB" sz="4000" b="1" dirty="0">
                <a:latin typeface="Gill Sans MT" panose="020B0502020104020203" pitchFamily="34" charset="77"/>
              </a:rPr>
              <a:t>stumbled</a:t>
            </a:r>
            <a:r>
              <a:rPr lang="en-GB" sz="4000" dirty="0">
                <a:latin typeface="Gill Sans MT" panose="020B0502020104020203" pitchFamily="34" charset="77"/>
              </a:rPr>
              <a:t> on the coats that were on the floor.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9722676" y="1227405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4873897" y="2182175"/>
            <a:ext cx="423235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stum-ble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B751607-AD3D-4649-A295-824280D77D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064" y="2182175"/>
            <a:ext cx="4374870" cy="437487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2FF33C3-A1D6-4135-7117-F131A64F3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449406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trip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tumble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sudden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stagger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crumble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awkwardly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17497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965058" y="281766"/>
            <a:ext cx="10579819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Shinobi</a:t>
            </a:r>
            <a:r>
              <a:rPr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5631014" y="1309202"/>
            <a:ext cx="2859758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average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8728235" y="1645578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adjective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587202" y="4270596"/>
            <a:ext cx="5622212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4000" dirty="0">
                <a:latin typeface="Gill Sans MT" panose="020B0502020104020203" pitchFamily="34" charset="77"/>
              </a:rPr>
              <a:t>An average person or thing is typical or normal.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0" y="6575487"/>
            <a:ext cx="1299968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4000" dirty="0">
                <a:latin typeface="Gill Sans MT" panose="020B0502020104020203" pitchFamily="34" charset="77"/>
              </a:rPr>
              <a:t>This week’s spelling scores were rather </a:t>
            </a:r>
            <a:r>
              <a:rPr lang="en-GB" sz="4000" b="1" dirty="0">
                <a:latin typeface="Gill Sans MT" panose="020B0502020104020203" pitchFamily="34" charset="77"/>
              </a:rPr>
              <a:t>average</a:t>
            </a:r>
            <a:r>
              <a:rPr lang="en-GB" sz="4000" dirty="0">
                <a:latin typeface="Gill Sans MT" panose="020B0502020104020203" pitchFamily="34" charset="77"/>
              </a:rPr>
              <a:t>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9722676" y="1227405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4873897" y="2182175"/>
            <a:ext cx="423235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av-er-age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E8F18A2A-2C4D-FC40-AA5C-2CCF5E558F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342" y="3383166"/>
            <a:ext cx="2930725" cy="2930725"/>
          </a:xfrm>
          <a:prstGeom prst="rect">
            <a:avLst/>
          </a:prstGeom>
        </p:spPr>
      </p:pic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778CE05D-E682-8F44-B176-723D352435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23768" y="2315827"/>
            <a:ext cx="1045875" cy="104587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86803CD-0BD7-3C8F-DB63-76F4EE13E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749023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ordinary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outstanding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sub-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beverage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decidedly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standard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exceptional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leverage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fairly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526024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965058" y="281766"/>
            <a:ext cx="10579819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Shinobi</a:t>
            </a:r>
            <a:r>
              <a:rPr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5499119" y="1309202"/>
            <a:ext cx="3020059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slumber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8711712" y="1645578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noun / verb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432067" y="4038541"/>
            <a:ext cx="6582631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3600" dirty="0">
                <a:latin typeface="Gill Sans MT" panose="020B0502020104020203" pitchFamily="34" charset="77"/>
              </a:rPr>
              <a:t>Slumber or sleep is the natural state of rest in which your eyes are closed, your body is inactive, and your mind does not think.</a:t>
            </a:r>
            <a:endParaRPr sz="36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-2" y="6637323"/>
            <a:ext cx="12999689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dirty="0">
                <a:latin typeface="Gill Sans MT" panose="020B0502020104020203" pitchFamily="34" charset="77"/>
              </a:rPr>
              <a:t>Mr Jones fell into a deep </a:t>
            </a:r>
            <a:r>
              <a:rPr lang="en-GB" b="1" dirty="0">
                <a:latin typeface="Gill Sans MT" panose="020B0502020104020203" pitchFamily="34" charset="77"/>
              </a:rPr>
              <a:t>slumber</a:t>
            </a:r>
            <a:r>
              <a:rPr lang="en-GB" dirty="0">
                <a:latin typeface="Gill Sans MT" panose="020B0502020104020203" pitchFamily="34" charset="77"/>
              </a:rPr>
              <a:t> at his desk.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9722676" y="1227405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4873897" y="2182175"/>
            <a:ext cx="423235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slum-ber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A8581AC0-9F2F-B443-8948-3549388AD8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599" y="2182175"/>
            <a:ext cx="4120754" cy="4120754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95BEC2D-E7E8-0557-FFF0-B6B99B534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652696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snooze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wake-up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number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deep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doze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conscious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lumber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broken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76779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965058" y="281766"/>
            <a:ext cx="10579819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Shinobi</a:t>
            </a:r>
            <a:r>
              <a:rPr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5587661" y="1309202"/>
            <a:ext cx="3335850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selection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8711712" y="1645578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noun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614564" y="4121661"/>
            <a:ext cx="6443354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3600" dirty="0">
                <a:latin typeface="Gill Sans MT" panose="020B0502020104020203" pitchFamily="34" charset="77"/>
              </a:rPr>
              <a:t>A selection of people or things is a set of them that have been selected from a larger group.</a:t>
            </a:r>
            <a:endParaRPr sz="36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100223" y="6531204"/>
            <a:ext cx="1299968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4000" dirty="0">
                <a:latin typeface="Gill Sans MT" panose="020B0502020104020203" pitchFamily="34" charset="77"/>
              </a:rPr>
              <a:t>There was a fabulous </a:t>
            </a:r>
            <a:r>
              <a:rPr lang="en-GB" sz="4000" b="1" dirty="0">
                <a:latin typeface="Gill Sans MT" panose="020B0502020104020203" pitchFamily="34" charset="77"/>
              </a:rPr>
              <a:t>selection</a:t>
            </a:r>
            <a:r>
              <a:rPr lang="en-GB" sz="4000" dirty="0">
                <a:latin typeface="Gill Sans MT" panose="020B0502020104020203" pitchFamily="34" charset="77"/>
              </a:rPr>
              <a:t> of fruit to choose from.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9722676" y="1227405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5142837" y="2182175"/>
            <a:ext cx="423235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se-lec-tion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49181D68-7A1F-C642-AE01-481376B7B6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053" y="2673014"/>
            <a:ext cx="3777030" cy="377703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E7DDDDE-3722-54B2-3677-38DEC1A52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941606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range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pre-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collection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wide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variety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direction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superior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51830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Word of the Day:"/>
          <p:cNvSpPr txBox="1"/>
          <p:nvPr/>
        </p:nvSpPr>
        <p:spPr>
          <a:xfrm>
            <a:off x="4237199" y="4067780"/>
            <a:ext cx="4848825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2800" dirty="0">
                <a:latin typeface="Gill Sans MT" panose="020B0502020104020203" pitchFamily="34" charset="77"/>
              </a:rPr>
              <a:t>Focus Word </a:t>
            </a:r>
            <a:r>
              <a:rPr lang="en-GB" sz="1800" dirty="0">
                <a:latin typeface="Gill Sans MT" panose="020B0502020104020203" pitchFamily="34" charset="77"/>
              </a:rPr>
              <a:t>(write below)</a:t>
            </a:r>
            <a:r>
              <a:rPr sz="1800" dirty="0">
                <a:latin typeface="Gill Sans MT" panose="020B0502020104020203" pitchFamily="34" charset="77"/>
              </a:rPr>
              <a:t>:</a:t>
            </a:r>
          </a:p>
        </p:txBody>
      </p:sp>
      <p:sp>
        <p:nvSpPr>
          <p:cNvPr id="152" name="Definition:"/>
          <p:cNvSpPr txBox="1"/>
          <p:nvPr/>
        </p:nvSpPr>
        <p:spPr>
          <a:xfrm>
            <a:off x="134969" y="1009378"/>
            <a:ext cx="6301398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algn="l"/>
            <a:r>
              <a:rPr lang="en-GB" sz="2800" dirty="0">
                <a:latin typeface="Gill Sans MT" panose="020B0502020104020203" pitchFamily="34" charset="77"/>
              </a:rPr>
              <a:t>Describe / Definition</a:t>
            </a:r>
            <a:r>
              <a:rPr sz="2800" dirty="0">
                <a:latin typeface="Gill Sans MT" panose="020B0502020104020203" pitchFamily="34" charset="77"/>
              </a:rPr>
              <a:t>: </a:t>
            </a:r>
          </a:p>
        </p:txBody>
      </p:sp>
      <p:sp>
        <p:nvSpPr>
          <p:cNvPr id="165" name="Word Class"/>
          <p:cNvSpPr txBox="1"/>
          <p:nvPr/>
        </p:nvSpPr>
        <p:spPr>
          <a:xfrm>
            <a:off x="9548254" y="4558715"/>
            <a:ext cx="1941237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28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  <a:r>
              <a:rPr lang="en-GB" sz="2800" dirty="0">
                <a:solidFill>
                  <a:srgbClr val="C92405"/>
                </a:solidFill>
                <a:latin typeface="Gill Sans MT" panose="020B0502020104020203" pitchFamily="34" charset="77"/>
              </a:rPr>
              <a:t>:</a:t>
            </a:r>
            <a:endParaRPr sz="2800" dirty="0">
              <a:solidFill>
                <a:srgbClr val="C92405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9711631">
            <a:off x="13071077" y="-3913484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E126C1A-DF94-724E-8EDB-D39D2C40D238}"/>
              </a:ext>
            </a:extLst>
          </p:cNvPr>
          <p:cNvGraphicFramePr>
            <a:graphicFrameLocks noGrp="1"/>
          </p:cNvGraphicFramePr>
          <p:nvPr/>
        </p:nvGraphicFramePr>
        <p:xfrm>
          <a:off x="0" y="5616398"/>
          <a:ext cx="6522398" cy="41372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1199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3261199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</a:tblGrid>
              <a:tr h="716790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Synonyms:</a:t>
                      </a:r>
                    </a:p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(words with same / similar meaning)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Antonyms:</a:t>
                      </a:r>
                    </a:p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(words with opposite meaning)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1351811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716790"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Rhymes:</a:t>
                      </a:r>
                    </a:p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(words that sound the same)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Words:</a:t>
                      </a:r>
                    </a:p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(Example: football = pitch, team, player)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  <a:tr h="1351811"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1319385"/>
                  </a:ext>
                </a:extLst>
              </a:tr>
            </a:tbl>
          </a:graphicData>
        </a:graphic>
      </p:graphicFrame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F6EBC672-2A25-9A4F-BEA5-DD15238F7A08}"/>
              </a:ext>
            </a:extLst>
          </p:cNvPr>
          <p:cNvSpPr/>
          <p:nvPr/>
        </p:nvSpPr>
        <p:spPr>
          <a:xfrm>
            <a:off x="4049306" y="4519916"/>
            <a:ext cx="5331577" cy="109958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C0EB75B-CE44-7846-AB22-8FD283C0F727}"/>
              </a:ext>
            </a:extLst>
          </p:cNvPr>
          <p:cNvCxnSpPr>
            <a:cxnSpLocks/>
          </p:cNvCxnSpPr>
          <p:nvPr/>
        </p:nvCxnSpPr>
        <p:spPr>
          <a:xfrm>
            <a:off x="9230050" y="4527937"/>
            <a:ext cx="3774750" cy="23084"/>
          </a:xfrm>
          <a:prstGeom prst="line">
            <a:avLst/>
          </a:prstGeom>
          <a:ln w="9525" cap="flat" cmpd="sng" algn="ctr">
            <a:solidFill>
              <a:srgbClr val="0365C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B28A97C-5AC4-BD49-B3AB-E8446B04A0F7}"/>
              </a:ext>
            </a:extLst>
          </p:cNvPr>
          <p:cNvCxnSpPr>
            <a:cxnSpLocks/>
          </p:cNvCxnSpPr>
          <p:nvPr/>
        </p:nvCxnSpPr>
        <p:spPr>
          <a:xfrm>
            <a:off x="9230050" y="5619500"/>
            <a:ext cx="3774750" cy="0"/>
          </a:xfrm>
          <a:prstGeom prst="line">
            <a:avLst/>
          </a:prstGeom>
          <a:ln w="9525" cap="flat" cmpd="sng" algn="ctr">
            <a:solidFill>
              <a:srgbClr val="0365C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6" name="Word Class">
            <a:extLst>
              <a:ext uri="{FF2B5EF4-FFF2-40B4-BE49-F238E27FC236}">
                <a16:creationId xmlns:a16="http://schemas.microsoft.com/office/drawing/2014/main" id="{21640A06-AF8A-9643-B8EB-F336ADD7BF49}"/>
              </a:ext>
            </a:extLst>
          </p:cNvPr>
          <p:cNvSpPr txBox="1"/>
          <p:nvPr/>
        </p:nvSpPr>
        <p:spPr>
          <a:xfrm>
            <a:off x="6584702" y="5627194"/>
            <a:ext cx="3170741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2800" dirty="0">
                <a:solidFill>
                  <a:srgbClr val="C92405"/>
                </a:solidFill>
                <a:latin typeface="Gill Sans MT" panose="020B0502020104020203" pitchFamily="34" charset="77"/>
              </a:rPr>
              <a:t>Draw your sentence:</a:t>
            </a:r>
            <a:endParaRPr sz="2800" dirty="0">
              <a:solidFill>
                <a:srgbClr val="C92405"/>
              </a:solidFill>
              <a:latin typeface="Gill Sans MT" panose="020B0502020104020203" pitchFamily="34" charset="77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2BEAB5B-888F-AB4B-8084-B7517E46124D}"/>
              </a:ext>
            </a:extLst>
          </p:cNvPr>
          <p:cNvCxnSpPr>
            <a:cxnSpLocks/>
          </p:cNvCxnSpPr>
          <p:nvPr/>
        </p:nvCxnSpPr>
        <p:spPr>
          <a:xfrm>
            <a:off x="6502400" y="834297"/>
            <a:ext cx="0" cy="3443268"/>
          </a:xfrm>
          <a:prstGeom prst="line">
            <a:avLst/>
          </a:prstGeom>
          <a:ln w="9525" cap="flat" cmpd="sng" algn="ctr">
            <a:solidFill>
              <a:srgbClr val="0365C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8" name="Word Class">
            <a:extLst>
              <a:ext uri="{FF2B5EF4-FFF2-40B4-BE49-F238E27FC236}">
                <a16:creationId xmlns:a16="http://schemas.microsoft.com/office/drawing/2014/main" id="{B87BA57F-911C-9345-ADD2-5EB8324B7021}"/>
              </a:ext>
            </a:extLst>
          </p:cNvPr>
          <p:cNvSpPr txBox="1"/>
          <p:nvPr/>
        </p:nvSpPr>
        <p:spPr>
          <a:xfrm>
            <a:off x="6584702" y="1015294"/>
            <a:ext cx="3912327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algn="l"/>
            <a:r>
              <a:rPr lang="en-GB" sz="2800" dirty="0">
                <a:solidFill>
                  <a:srgbClr val="C92405"/>
                </a:solidFill>
                <a:latin typeface="Gill Sans MT" panose="020B0502020104020203" pitchFamily="34" charset="77"/>
              </a:rPr>
              <a:t>Use it in a sentence:</a:t>
            </a:r>
            <a:endParaRPr sz="2800" dirty="0">
              <a:solidFill>
                <a:srgbClr val="C92405"/>
              </a:solidFill>
              <a:latin typeface="Gill Sans MT" panose="020B0502020104020203" pitchFamily="34" charset="77"/>
            </a:endParaRPr>
          </a:p>
        </p:txBody>
      </p:sp>
      <p:sp>
        <p:nvSpPr>
          <p:cNvPr id="148" name="Grasshopper Word of the Day"/>
          <p:cNvSpPr txBox="1"/>
          <p:nvPr/>
        </p:nvSpPr>
        <p:spPr>
          <a:xfrm>
            <a:off x="1302106" y="17462"/>
            <a:ext cx="9802363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Vocabulary Laboratory</a:t>
            </a:r>
            <a:endParaRPr sz="7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11489491" y="339363"/>
            <a:ext cx="1622203" cy="1340029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A82874A9-E32D-124C-8613-05482F0523A3}"/>
              </a:ext>
            </a:extLst>
          </p:cNvPr>
          <p:cNvGrpSpPr/>
          <p:nvPr/>
        </p:nvGrpSpPr>
        <p:grpSpPr>
          <a:xfrm rot="8845784">
            <a:off x="-8510484" y="2077609"/>
            <a:ext cx="8917924" cy="15439250"/>
            <a:chOff x="11782763" y="-862597"/>
            <a:chExt cx="8917924" cy="1543925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38AC6DB-B440-4147-958A-EA8A6D2C6896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48E428-6FC2-4646-A3EE-F1C389DEE3EE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9C2E683-E563-EC4A-8BCC-97B73FE19449}"/>
              </a:ext>
            </a:extLst>
          </p:cNvPr>
          <p:cNvCxnSpPr>
            <a:cxnSpLocks/>
          </p:cNvCxnSpPr>
          <p:nvPr/>
        </p:nvCxnSpPr>
        <p:spPr>
          <a:xfrm>
            <a:off x="206685" y="1451841"/>
            <a:ext cx="3056466" cy="0"/>
          </a:xfrm>
          <a:prstGeom prst="line">
            <a:avLst/>
          </a:prstGeom>
          <a:ln w="9525" cap="flat" cmpd="sng" algn="ctr">
            <a:solidFill>
              <a:srgbClr val="0365C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D8D83E5-1C51-AE4B-956A-5207505C9075}"/>
              </a:ext>
            </a:extLst>
          </p:cNvPr>
          <p:cNvCxnSpPr>
            <a:cxnSpLocks/>
          </p:cNvCxnSpPr>
          <p:nvPr/>
        </p:nvCxnSpPr>
        <p:spPr>
          <a:xfrm>
            <a:off x="6681048" y="1451841"/>
            <a:ext cx="2849277" cy="0"/>
          </a:xfrm>
          <a:prstGeom prst="line">
            <a:avLst/>
          </a:prstGeom>
          <a:ln w="9525" cap="flat" cmpd="sng" algn="ctr">
            <a:solidFill>
              <a:srgbClr val="0365C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17518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9711631">
            <a:off x="13071077" y="-3913484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E126C1A-DF94-724E-8EDB-D39D2C40D238}"/>
              </a:ext>
            </a:extLst>
          </p:cNvPr>
          <p:cNvGraphicFramePr>
            <a:graphicFrameLocks noGrp="1"/>
          </p:cNvGraphicFramePr>
          <p:nvPr/>
        </p:nvGraphicFramePr>
        <p:xfrm>
          <a:off x="0" y="1197272"/>
          <a:ext cx="13004800" cy="85388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02400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6502400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</a:tblGrid>
              <a:tr h="635235">
                <a:tc>
                  <a:txBody>
                    <a:bodyPr/>
                    <a:lstStyle/>
                    <a:p>
                      <a:pPr algn="ctr"/>
                      <a:r>
                        <a:rPr lang="en-GB" sz="2600" b="0" dirty="0">
                          <a:solidFill>
                            <a:srgbClr val="0365C0"/>
                          </a:solidFill>
                          <a:latin typeface="Gill Sans MT" panose="020B0502020104020203" pitchFamily="34" charset="77"/>
                        </a:rPr>
                        <a:t>Word: </a:t>
                      </a:r>
                      <a:r>
                        <a:rPr lang="en-GB" sz="26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sway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b="0" dirty="0">
                          <a:solidFill>
                            <a:srgbClr val="0365C0"/>
                          </a:solidFill>
                          <a:latin typeface="Gill Sans MT" panose="020B0502020104020203" pitchFamily="34" charset="77"/>
                        </a:rPr>
                        <a:t>Word:</a:t>
                      </a:r>
                      <a:r>
                        <a:rPr lang="en-GB" sz="26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 rule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3634198">
                <a:tc>
                  <a:txBody>
                    <a:bodyPr/>
                    <a:lstStyle/>
                    <a:p>
                      <a:pPr algn="l"/>
                      <a:r>
                        <a:rPr lang="en-GB" sz="26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6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35235"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0365C0"/>
                          </a:solidFill>
                          <a:latin typeface="Gill Sans MT" panose="020B0502020104020203" pitchFamily="34" charset="77"/>
                        </a:rPr>
                        <a:t>Word:</a:t>
                      </a:r>
                      <a:r>
                        <a:rPr lang="en-GB" sz="26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 stomp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0365C0"/>
                          </a:solidFill>
                          <a:latin typeface="Gill Sans MT" panose="020B0502020104020203" pitchFamily="34" charset="77"/>
                        </a:rPr>
                        <a:t>Word: </a:t>
                      </a:r>
                      <a:r>
                        <a:rPr lang="en-GB" sz="26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gust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  <a:tr h="3634198"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1319385"/>
                  </a:ext>
                </a:extLst>
              </a:tr>
            </a:tbl>
          </a:graphicData>
        </a:graphic>
      </p:graphicFrame>
      <p:sp>
        <p:nvSpPr>
          <p:cNvPr id="148" name="Grasshopper Word of the Day"/>
          <p:cNvSpPr txBox="1"/>
          <p:nvPr/>
        </p:nvSpPr>
        <p:spPr>
          <a:xfrm>
            <a:off x="324857" y="17462"/>
            <a:ext cx="9121088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Vocabulary Visualiser</a:t>
            </a:r>
            <a:endParaRPr sz="7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2874A9-E32D-124C-8613-05482F0523A3}"/>
              </a:ext>
            </a:extLst>
          </p:cNvPr>
          <p:cNvGrpSpPr/>
          <p:nvPr/>
        </p:nvGrpSpPr>
        <p:grpSpPr>
          <a:xfrm rot="8845784">
            <a:off x="-8510484" y="2077609"/>
            <a:ext cx="8917924" cy="15439250"/>
            <a:chOff x="11782763" y="-862597"/>
            <a:chExt cx="8917924" cy="1543925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38AC6DB-B440-4147-958A-EA8A6D2C6896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48E428-6FC2-4646-A3EE-F1C389DEE3EE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960320C-5CFE-6448-A62D-AEE5B25DC1E7}"/>
              </a:ext>
            </a:extLst>
          </p:cNvPr>
          <p:cNvSpPr txBox="1"/>
          <p:nvPr/>
        </p:nvSpPr>
        <p:spPr>
          <a:xfrm>
            <a:off x="9398239" y="128282"/>
            <a:ext cx="227863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Draw the </a:t>
            </a: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Grasshopper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 words and bring them to life.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-1454" y="8852728"/>
            <a:ext cx="971450" cy="8024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397327-F896-5F47-97C7-A835D9998C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9" t="16006" r="27914" b="20497"/>
          <a:stretch/>
        </p:blipFill>
        <p:spPr>
          <a:xfrm>
            <a:off x="11514957" y="17462"/>
            <a:ext cx="1600913" cy="180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8955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9711631">
            <a:off x="13071077" y="-3913484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E126C1A-DF94-724E-8EDB-D39D2C40D238}"/>
              </a:ext>
            </a:extLst>
          </p:cNvPr>
          <p:cNvGraphicFramePr>
            <a:graphicFrameLocks noGrp="1"/>
          </p:cNvGraphicFramePr>
          <p:nvPr/>
        </p:nvGraphicFramePr>
        <p:xfrm>
          <a:off x="0" y="1197272"/>
          <a:ext cx="13004800" cy="85388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02400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6502400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</a:tblGrid>
              <a:tr h="635235">
                <a:tc>
                  <a:txBody>
                    <a:bodyPr/>
                    <a:lstStyle/>
                    <a:p>
                      <a:pPr algn="ctr"/>
                      <a:r>
                        <a:rPr lang="en-GB" sz="2600" b="0" dirty="0">
                          <a:solidFill>
                            <a:srgbClr val="0365C0"/>
                          </a:solidFill>
                          <a:latin typeface="Gill Sans MT" panose="020B0502020104020203" pitchFamily="34" charset="77"/>
                        </a:rPr>
                        <a:t>Word:</a:t>
                      </a:r>
                      <a:r>
                        <a:rPr lang="en-GB" sz="26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 swoop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b="0" dirty="0">
                          <a:solidFill>
                            <a:srgbClr val="0365C0"/>
                          </a:solidFill>
                          <a:latin typeface="Gill Sans MT" panose="020B0502020104020203" pitchFamily="34" charset="77"/>
                        </a:rPr>
                        <a:t>Word:</a:t>
                      </a:r>
                      <a:r>
                        <a:rPr lang="en-GB" sz="26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 stumble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3634198">
                <a:tc>
                  <a:txBody>
                    <a:bodyPr/>
                    <a:lstStyle/>
                    <a:p>
                      <a:pPr algn="l"/>
                      <a:r>
                        <a:rPr lang="en-GB" sz="26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6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35235"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0365C0"/>
                          </a:solidFill>
                          <a:latin typeface="Gill Sans MT" panose="020B0502020104020203" pitchFamily="34" charset="77"/>
                        </a:rPr>
                        <a:t>Word:</a:t>
                      </a:r>
                      <a:r>
                        <a:rPr lang="en-GB" sz="26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 slumber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0365C0"/>
                          </a:solidFill>
                          <a:latin typeface="Gill Sans MT" panose="020B0502020104020203" pitchFamily="34" charset="77"/>
                        </a:rPr>
                        <a:t>Word:</a:t>
                      </a:r>
                      <a:r>
                        <a:rPr lang="en-GB" sz="26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 selection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  <a:tr h="3634198"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65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1319385"/>
                  </a:ext>
                </a:extLst>
              </a:tr>
            </a:tbl>
          </a:graphicData>
        </a:graphic>
      </p:graphicFrame>
      <p:sp>
        <p:nvSpPr>
          <p:cNvPr id="148" name="Grasshopper Word of the Day"/>
          <p:cNvSpPr txBox="1"/>
          <p:nvPr/>
        </p:nvSpPr>
        <p:spPr>
          <a:xfrm>
            <a:off x="324857" y="17462"/>
            <a:ext cx="9121088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Vocabulary Visualiser</a:t>
            </a:r>
            <a:endParaRPr sz="7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2874A9-E32D-124C-8613-05482F0523A3}"/>
              </a:ext>
            </a:extLst>
          </p:cNvPr>
          <p:cNvGrpSpPr/>
          <p:nvPr/>
        </p:nvGrpSpPr>
        <p:grpSpPr>
          <a:xfrm rot="8845784">
            <a:off x="-8510484" y="2077609"/>
            <a:ext cx="8917924" cy="15439250"/>
            <a:chOff x="11782763" y="-862597"/>
            <a:chExt cx="8917924" cy="1543925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38AC6DB-B440-4147-958A-EA8A6D2C6896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48E428-6FC2-4646-A3EE-F1C389DEE3EE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960320C-5CFE-6448-A62D-AEE5B25DC1E7}"/>
              </a:ext>
            </a:extLst>
          </p:cNvPr>
          <p:cNvSpPr txBox="1"/>
          <p:nvPr/>
        </p:nvSpPr>
        <p:spPr>
          <a:xfrm>
            <a:off x="9380310" y="199998"/>
            <a:ext cx="213464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Draw the </a:t>
            </a: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Shinobi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 words and bring them to life.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17929" y="8819154"/>
            <a:ext cx="1021976" cy="8442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86BE72-1703-3C4A-ADCE-227617DFFA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8" t="20985" r="36573" b="21472"/>
          <a:stretch/>
        </p:blipFill>
        <p:spPr>
          <a:xfrm>
            <a:off x="11514956" y="92525"/>
            <a:ext cx="1340431" cy="170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3438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9711631">
            <a:off x="13071077" y="-3913484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148" name="Grasshopper Word of the Day"/>
          <p:cNvSpPr txBox="1"/>
          <p:nvPr/>
        </p:nvSpPr>
        <p:spPr>
          <a:xfrm>
            <a:off x="817786" y="17462"/>
            <a:ext cx="8135240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Matching Meanings</a:t>
            </a:r>
            <a:endParaRPr sz="7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2874A9-E32D-124C-8613-05482F0523A3}"/>
              </a:ext>
            </a:extLst>
          </p:cNvPr>
          <p:cNvGrpSpPr/>
          <p:nvPr/>
        </p:nvGrpSpPr>
        <p:grpSpPr>
          <a:xfrm rot="8845784">
            <a:off x="-8510484" y="2077609"/>
            <a:ext cx="8917924" cy="15439250"/>
            <a:chOff x="11782763" y="-862597"/>
            <a:chExt cx="8917924" cy="1543925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38AC6DB-B440-4147-958A-EA8A6D2C6896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48E428-6FC2-4646-A3EE-F1C389DEE3EE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960320C-5CFE-6448-A62D-AEE5B25DC1E7}"/>
              </a:ext>
            </a:extLst>
          </p:cNvPr>
          <p:cNvSpPr txBox="1"/>
          <p:nvPr/>
        </p:nvSpPr>
        <p:spPr>
          <a:xfrm>
            <a:off x="9308594" y="199998"/>
            <a:ext cx="213464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dirty="0">
                <a:latin typeface="Gill Sans MT" panose="020B0502020104020203" pitchFamily="34" charset="77"/>
              </a:rPr>
              <a:t>Draw lines 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from the </a:t>
            </a: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Grasshopper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 words to their definitions.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17929" y="8819154"/>
            <a:ext cx="1021976" cy="844208"/>
          </a:xfrm>
          <a:prstGeom prst="rect">
            <a:avLst/>
          </a:prstGeom>
        </p:spPr>
      </p:pic>
      <p:graphicFrame>
        <p:nvGraphicFramePr>
          <p:cNvPr id="13" name="Table 2">
            <a:extLst>
              <a:ext uri="{FF2B5EF4-FFF2-40B4-BE49-F238E27FC236}">
                <a16:creationId xmlns:a16="http://schemas.microsoft.com/office/drawing/2014/main" id="{708C9FF0-0C9B-CC42-8D53-CC7C19324B6E}"/>
              </a:ext>
            </a:extLst>
          </p:cNvPr>
          <p:cNvGraphicFramePr>
            <a:graphicFrameLocks noGrp="1"/>
          </p:cNvGraphicFramePr>
          <p:nvPr/>
        </p:nvGraphicFramePr>
        <p:xfrm>
          <a:off x="889659" y="1251704"/>
          <a:ext cx="2599938" cy="76950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</a:tblGrid>
              <a:tr h="128251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Grasshopper Word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sway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rhyme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rule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6468079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stomp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0703368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gust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4104805"/>
                  </a:ext>
                </a:extLst>
              </a:tr>
            </a:tbl>
          </a:graphicData>
        </a:graphic>
      </p:graphicFrame>
      <p:graphicFrame>
        <p:nvGraphicFramePr>
          <p:cNvPr id="14" name="Table 2">
            <a:extLst>
              <a:ext uri="{FF2B5EF4-FFF2-40B4-BE49-F238E27FC236}">
                <a16:creationId xmlns:a16="http://schemas.microsoft.com/office/drawing/2014/main" id="{FA5B5AA8-0E40-3441-9859-DDACC675242D}"/>
              </a:ext>
            </a:extLst>
          </p:cNvPr>
          <p:cNvGraphicFramePr>
            <a:graphicFrameLocks noGrp="1"/>
          </p:cNvGraphicFramePr>
          <p:nvPr/>
        </p:nvGraphicFramePr>
        <p:xfrm>
          <a:off x="5934636" y="1251704"/>
          <a:ext cx="4199392" cy="772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99392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</a:tblGrid>
              <a:tr h="128251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Grasshopper Definitions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If one word *** with another or if two words ***, they have a very similar sound. Words that *** with each other are often used in poems.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If you *** somewhere, you walk there with very heavy steps, often because you are angry.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When people or things ***, they lean or swing slowly from one side to the other.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6468079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A *** is a short, strong, sudden rush of wind.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0703368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*** are instructions that tell you what you are allowed to do and what you are not allowed to do.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4104805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BF77523C-8284-C341-BC29-295082F3A8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9" t="16006" r="27914" b="20497"/>
          <a:stretch/>
        </p:blipFill>
        <p:spPr>
          <a:xfrm>
            <a:off x="11514957" y="17462"/>
            <a:ext cx="1600913" cy="1800471"/>
          </a:xfrm>
          <a:prstGeom prst="rect">
            <a:avLst/>
          </a:prstGeom>
        </p:spPr>
      </p:pic>
      <p:pic>
        <p:nvPicPr>
          <p:cNvPr id="29" name="Picture 28" descr="A picture containing icon&#10;&#10;Description automatically generated">
            <a:extLst>
              <a:ext uri="{FF2B5EF4-FFF2-40B4-BE49-F238E27FC236}">
                <a16:creationId xmlns:a16="http://schemas.microsoft.com/office/drawing/2014/main" id="{9B7BE6F8-F4E9-FD4E-BA11-D11DE32676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108" y="2471299"/>
            <a:ext cx="951173" cy="951173"/>
          </a:xfrm>
          <a:prstGeom prst="rect">
            <a:avLst/>
          </a:prstGeom>
        </p:spPr>
      </p:pic>
      <p:pic>
        <p:nvPicPr>
          <p:cNvPr id="30" name="Picture 29" descr="A picture containing logo&#10;&#10;Description automatically generated">
            <a:extLst>
              <a:ext uri="{FF2B5EF4-FFF2-40B4-BE49-F238E27FC236}">
                <a16:creationId xmlns:a16="http://schemas.microsoft.com/office/drawing/2014/main" id="{E1E5208A-2168-9F40-B5DB-892873BFDB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663" y="3729752"/>
            <a:ext cx="1207913" cy="1207913"/>
          </a:xfrm>
          <a:prstGeom prst="rect">
            <a:avLst/>
          </a:prstGeom>
        </p:spPr>
      </p:pic>
      <p:pic>
        <p:nvPicPr>
          <p:cNvPr id="31" name="Picture 30" descr="A picture containing text&#10;&#10;Description automatically generated">
            <a:extLst>
              <a:ext uri="{FF2B5EF4-FFF2-40B4-BE49-F238E27FC236}">
                <a16:creationId xmlns:a16="http://schemas.microsoft.com/office/drawing/2014/main" id="{8E4797C1-7EC3-494B-8C84-652808C9AB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741" y="5204819"/>
            <a:ext cx="956540" cy="956540"/>
          </a:xfrm>
          <a:prstGeom prst="rect">
            <a:avLst/>
          </a:prstGeom>
        </p:spPr>
      </p:pic>
      <p:pic>
        <p:nvPicPr>
          <p:cNvPr id="32" name="Picture 31" descr="A picture containing icon&#10;&#10;Description automatically generated">
            <a:extLst>
              <a:ext uri="{FF2B5EF4-FFF2-40B4-BE49-F238E27FC236}">
                <a16:creationId xmlns:a16="http://schemas.microsoft.com/office/drawing/2014/main" id="{51C45C47-E892-A34B-9EE3-135B8CDF19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663" y="6389841"/>
            <a:ext cx="1143366" cy="1143366"/>
          </a:xfrm>
          <a:prstGeom prst="rect">
            <a:avLst/>
          </a:prstGeom>
        </p:spPr>
      </p:pic>
      <p:pic>
        <p:nvPicPr>
          <p:cNvPr id="33" name="Picture 32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8A2F4FEA-F598-864E-90A3-70CD182AC9D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068">
            <a:off x="11497630" y="6032579"/>
            <a:ext cx="714523" cy="714523"/>
          </a:xfrm>
          <a:prstGeom prst="rect">
            <a:avLst/>
          </a:prstGeom>
        </p:spPr>
      </p:pic>
      <p:pic>
        <p:nvPicPr>
          <p:cNvPr id="34" name="Picture 33" descr="Logo, company name&#10;&#10;Description automatically generated">
            <a:extLst>
              <a:ext uri="{FF2B5EF4-FFF2-40B4-BE49-F238E27FC236}">
                <a16:creationId xmlns:a16="http://schemas.microsoft.com/office/drawing/2014/main" id="{E8E854D8-DC1A-FD4F-9229-A7B05E191E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663" y="7761689"/>
            <a:ext cx="1057465" cy="1057465"/>
          </a:xfrm>
          <a:prstGeom prst="rect">
            <a:avLst/>
          </a:prstGeom>
        </p:spPr>
      </p:pic>
      <p:pic>
        <p:nvPicPr>
          <p:cNvPr id="35" name="Picture 34" descr="Icon&#10;&#10;Description automatically generated">
            <a:extLst>
              <a:ext uri="{FF2B5EF4-FFF2-40B4-BE49-F238E27FC236}">
                <a16:creationId xmlns:a16="http://schemas.microsoft.com/office/drawing/2014/main" id="{D9F55EA8-4569-6546-8A09-EBCE7D3B9C4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082" y="8007465"/>
            <a:ext cx="608794" cy="60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98513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9711631">
            <a:off x="13071077" y="-3913484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148" name="Grasshopper Word of the Day"/>
          <p:cNvSpPr txBox="1"/>
          <p:nvPr/>
        </p:nvSpPr>
        <p:spPr>
          <a:xfrm>
            <a:off x="817786" y="17462"/>
            <a:ext cx="8135240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7000" dirty="0">
                <a:solidFill>
                  <a:srgbClr val="00AEEE"/>
                </a:solidFill>
                <a:latin typeface="Gill Sans MT" panose="020B0502020104020203" pitchFamily="34" charset="77"/>
              </a:rPr>
              <a:t>Matching Meanings</a:t>
            </a:r>
            <a:endParaRPr sz="7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2874A9-E32D-124C-8613-05482F0523A3}"/>
              </a:ext>
            </a:extLst>
          </p:cNvPr>
          <p:cNvGrpSpPr/>
          <p:nvPr/>
        </p:nvGrpSpPr>
        <p:grpSpPr>
          <a:xfrm rot="8845784">
            <a:off x="-8510484" y="2077609"/>
            <a:ext cx="8917924" cy="15439250"/>
            <a:chOff x="11782763" y="-862597"/>
            <a:chExt cx="8917924" cy="1543925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38AC6DB-B440-4147-958A-EA8A6D2C6896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48E428-6FC2-4646-A3EE-F1C389DEE3EE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960320C-5CFE-6448-A62D-AEE5B25DC1E7}"/>
              </a:ext>
            </a:extLst>
          </p:cNvPr>
          <p:cNvSpPr txBox="1"/>
          <p:nvPr/>
        </p:nvSpPr>
        <p:spPr>
          <a:xfrm>
            <a:off x="9308594" y="199998"/>
            <a:ext cx="213464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dirty="0">
                <a:latin typeface="Gill Sans MT" panose="020B0502020104020203" pitchFamily="34" charset="77"/>
              </a:rPr>
              <a:t>Draw lines 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from the </a:t>
            </a: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Shinobi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 MT" panose="020B0502020104020203" pitchFamily="34" charset="77"/>
                <a:sym typeface="Helvetica Light"/>
              </a:rPr>
              <a:t> words to their definitions.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17929" y="8819154"/>
            <a:ext cx="1021976" cy="844208"/>
          </a:xfrm>
          <a:prstGeom prst="rect">
            <a:avLst/>
          </a:prstGeom>
        </p:spPr>
      </p:pic>
      <p:graphicFrame>
        <p:nvGraphicFramePr>
          <p:cNvPr id="13" name="Table 2">
            <a:extLst>
              <a:ext uri="{FF2B5EF4-FFF2-40B4-BE49-F238E27FC236}">
                <a16:creationId xmlns:a16="http://schemas.microsoft.com/office/drawing/2014/main" id="{708C9FF0-0C9B-CC42-8D53-CC7C19324B6E}"/>
              </a:ext>
            </a:extLst>
          </p:cNvPr>
          <p:cNvGraphicFramePr>
            <a:graphicFrameLocks noGrp="1"/>
          </p:cNvGraphicFramePr>
          <p:nvPr/>
        </p:nvGraphicFramePr>
        <p:xfrm>
          <a:off x="889659" y="1251704"/>
          <a:ext cx="2599938" cy="76950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</a:tblGrid>
              <a:tr h="128251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Shinobi Word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swoop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stumble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average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6468079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slumber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0703368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selection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4104805"/>
                  </a:ext>
                </a:extLst>
              </a:tr>
            </a:tbl>
          </a:graphicData>
        </a:graphic>
      </p:graphicFrame>
      <p:graphicFrame>
        <p:nvGraphicFramePr>
          <p:cNvPr id="14" name="Table 2">
            <a:extLst>
              <a:ext uri="{FF2B5EF4-FFF2-40B4-BE49-F238E27FC236}">
                <a16:creationId xmlns:a16="http://schemas.microsoft.com/office/drawing/2014/main" id="{FA5B5AA8-0E40-3441-9859-DDACC675242D}"/>
              </a:ext>
            </a:extLst>
          </p:cNvPr>
          <p:cNvGraphicFramePr>
            <a:graphicFrameLocks noGrp="1"/>
          </p:cNvGraphicFramePr>
          <p:nvPr/>
        </p:nvGraphicFramePr>
        <p:xfrm>
          <a:off x="5934636" y="1251704"/>
          <a:ext cx="4199392" cy="772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99392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</a:tblGrid>
              <a:tr h="128251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Shinobi Definitions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If you ***, you put your foot down awkwardly while you are walking or running and nearly fall over.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A *** of people or things is a set of them that have been selected from a larger group.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When a bird or aeroplane ***, it suddenly moves downwards through the air in a smooth curving movement.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6468079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*** or sleep is the natural state of rest in which your eyes are closed, your body is inactive, and your mind does not think.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0703368"/>
                  </a:ext>
                </a:extLst>
              </a:tr>
              <a:tr h="128251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MT" panose="020B0502020104020203" pitchFamily="34" charset="77"/>
                        </a:rPr>
                        <a:t>An *** person or thing is typical or normal.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4104805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D14985E1-B661-AA43-82D5-8E7D020E9B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8" t="20985" r="36573" b="21472"/>
          <a:stretch/>
        </p:blipFill>
        <p:spPr>
          <a:xfrm>
            <a:off x="11514956" y="92525"/>
            <a:ext cx="1340431" cy="1704832"/>
          </a:xfrm>
          <a:prstGeom prst="rect">
            <a:avLst/>
          </a:prstGeom>
        </p:spPr>
      </p:pic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29ED5289-2E67-0949-B5BC-2291FBBA68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73922">
            <a:off x="10090062" y="2666010"/>
            <a:ext cx="1320493" cy="1320493"/>
          </a:xfrm>
          <a:prstGeom prst="rect">
            <a:avLst/>
          </a:prstGeom>
        </p:spPr>
      </p:pic>
      <p:pic>
        <p:nvPicPr>
          <p:cNvPr id="20" name="Picture 19" descr="Shape&#10;&#10;Description automatically generated with low confidence">
            <a:extLst>
              <a:ext uri="{FF2B5EF4-FFF2-40B4-BE49-F238E27FC236}">
                <a16:creationId xmlns:a16="http://schemas.microsoft.com/office/drawing/2014/main" id="{346D5245-B374-CB45-81E1-162D5A7BE6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88934">
            <a:off x="9605398" y="2146597"/>
            <a:ext cx="792185" cy="792185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F38A3BA-5138-A34E-A103-74F1693144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5508" y="3959593"/>
            <a:ext cx="917207" cy="917207"/>
          </a:xfrm>
          <a:prstGeom prst="rect">
            <a:avLst/>
          </a:prstGeom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B135B22A-3706-344B-B2B8-B3C48DD28E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6947" y="5354124"/>
            <a:ext cx="754068" cy="754068"/>
          </a:xfrm>
          <a:prstGeom prst="rect">
            <a:avLst/>
          </a:prstGeom>
        </p:spPr>
      </p:pic>
      <p:pic>
        <p:nvPicPr>
          <p:cNvPr id="24" name="Picture 23" descr="Shape&#10;&#10;Description automatically generated">
            <a:extLst>
              <a:ext uri="{FF2B5EF4-FFF2-40B4-BE49-F238E27FC236}">
                <a16:creationId xmlns:a16="http://schemas.microsoft.com/office/drawing/2014/main" id="{0E175DBC-4B6E-DA42-95E8-E64A0A973F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482283" y="4987830"/>
            <a:ext cx="435622" cy="435622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25031E85-1316-8443-920E-9A1911F5D2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322" y="6320483"/>
            <a:ext cx="1083892" cy="1083892"/>
          </a:xfrm>
          <a:prstGeom prst="rect">
            <a:avLst/>
          </a:prstGeom>
        </p:spPr>
      </p:pic>
      <p:pic>
        <p:nvPicPr>
          <p:cNvPr id="26" name="Picture 25" descr="Icon&#10;&#10;Description automatically generated">
            <a:extLst>
              <a:ext uri="{FF2B5EF4-FFF2-40B4-BE49-F238E27FC236}">
                <a16:creationId xmlns:a16="http://schemas.microsoft.com/office/drawing/2014/main" id="{41CD4F39-2F38-8541-9F4B-4C8267456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792" y="7728727"/>
            <a:ext cx="1086377" cy="108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50039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Vocabulary Ninja"/>
          <p:cNvSpPr txBox="1"/>
          <p:nvPr/>
        </p:nvSpPr>
        <p:spPr>
          <a:xfrm>
            <a:off x="2762055" y="8514866"/>
            <a:ext cx="102656" cy="79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30" name="This Week's Words"/>
          <p:cNvSpPr txBox="1"/>
          <p:nvPr/>
        </p:nvSpPr>
        <p:spPr>
          <a:xfrm>
            <a:off x="279542" y="368756"/>
            <a:ext cx="12445716" cy="1579920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9600" b="1" dirty="0">
                <a:ln w="0">
                  <a:solidFill>
                    <a:schemeClr val="bg1"/>
                  </a:solidFill>
                </a:ln>
                <a:solidFill>
                  <a:schemeClr val="tx1"/>
                </a:solidFill>
                <a:effectLst>
                  <a:outerShdw dist="38100" algn="l" rotWithShape="0">
                    <a:schemeClr val="bg1"/>
                  </a:outerShdw>
                </a:effectLst>
                <a:latin typeface="Gill Sans" panose="020B0502020104020203" pitchFamily="34" charset="-79"/>
                <a:cs typeface="Gill Sans" panose="020B0502020104020203" pitchFamily="34" charset="-79"/>
              </a:rPr>
              <a:t>This Week's Words</a:t>
            </a:r>
          </a:p>
        </p:txBody>
      </p:sp>
      <p:sp>
        <p:nvSpPr>
          <p:cNvPr id="132" name="Grasshopper"/>
          <p:cNvSpPr txBox="1"/>
          <p:nvPr/>
        </p:nvSpPr>
        <p:spPr>
          <a:xfrm>
            <a:off x="1424395" y="1991291"/>
            <a:ext cx="4749274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65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solidFill>
                  <a:srgbClr val="00AEEE"/>
                </a:solidFill>
              </a:rPr>
              <a:t>Grasshopper</a:t>
            </a:r>
          </a:p>
        </p:txBody>
      </p:sp>
      <p:sp>
        <p:nvSpPr>
          <p:cNvPr id="133" name="tear"/>
          <p:cNvSpPr txBox="1"/>
          <p:nvPr/>
        </p:nvSpPr>
        <p:spPr>
          <a:xfrm>
            <a:off x="3041626" y="3085008"/>
            <a:ext cx="1514838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sway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  <p:sp>
        <p:nvSpPr>
          <p:cNvPr id="134" name="office"/>
          <p:cNvSpPr txBox="1"/>
          <p:nvPr/>
        </p:nvSpPr>
        <p:spPr>
          <a:xfrm>
            <a:off x="2788358" y="3993661"/>
            <a:ext cx="2021387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rhyme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35" name="spare"/>
          <p:cNvSpPr txBox="1"/>
          <p:nvPr/>
        </p:nvSpPr>
        <p:spPr>
          <a:xfrm>
            <a:off x="3165061" y="4843260"/>
            <a:ext cx="1267976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rule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  <p:sp>
        <p:nvSpPr>
          <p:cNvPr id="136" name="chipped"/>
          <p:cNvSpPr txBox="1"/>
          <p:nvPr/>
        </p:nvSpPr>
        <p:spPr>
          <a:xfrm>
            <a:off x="2814805" y="5769060"/>
            <a:ext cx="1968488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stomp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37" name="lift"/>
          <p:cNvSpPr txBox="1"/>
          <p:nvPr/>
        </p:nvSpPr>
        <p:spPr>
          <a:xfrm>
            <a:off x="3133002" y="6639612"/>
            <a:ext cx="1332096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gust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38" name="mutter"/>
          <p:cNvSpPr txBox="1"/>
          <p:nvPr/>
        </p:nvSpPr>
        <p:spPr>
          <a:xfrm>
            <a:off x="7977031" y="3961911"/>
            <a:ext cx="2478243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stumble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  <p:sp>
        <p:nvSpPr>
          <p:cNvPr id="139" name="unveil"/>
          <p:cNvSpPr txBox="1"/>
          <p:nvPr/>
        </p:nvSpPr>
        <p:spPr>
          <a:xfrm>
            <a:off x="7868431" y="5750010"/>
            <a:ext cx="2505494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slumber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  <p:sp>
        <p:nvSpPr>
          <p:cNvPr id="140" name="tolerate"/>
          <p:cNvSpPr txBox="1"/>
          <p:nvPr/>
        </p:nvSpPr>
        <p:spPr>
          <a:xfrm>
            <a:off x="8228710" y="3065958"/>
            <a:ext cx="1974900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swoop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41" name="fixation"/>
          <p:cNvSpPr txBox="1"/>
          <p:nvPr/>
        </p:nvSpPr>
        <p:spPr>
          <a:xfrm>
            <a:off x="8013909" y="4824210"/>
            <a:ext cx="2404504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average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43" name="Shinobi"/>
          <p:cNvSpPr txBox="1"/>
          <p:nvPr/>
        </p:nvSpPr>
        <p:spPr>
          <a:xfrm>
            <a:off x="7805173" y="1948676"/>
            <a:ext cx="2797241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solidFill>
                  <a:srgbClr val="00AEEE"/>
                </a:solidFill>
              </a:rPr>
              <a:t>Shinobi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425C565A-0887-F647-81E8-E14EE96CE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300" y="7140190"/>
            <a:ext cx="3124200" cy="23876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5AC141E-CA5D-8D41-B1C5-845DA38E949D}"/>
              </a:ext>
            </a:extLst>
          </p:cNvPr>
          <p:cNvGrpSpPr/>
          <p:nvPr/>
        </p:nvGrpSpPr>
        <p:grpSpPr>
          <a:xfrm>
            <a:off x="-8642579" y="-164678"/>
            <a:ext cx="10029965" cy="15256120"/>
            <a:chOff x="-8642579" y="-164678"/>
            <a:chExt cx="10029965" cy="1525612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2EBAF2A-443F-9D47-8F51-8E2A05EE57A3}"/>
                </a:ext>
              </a:extLst>
            </p:cNvPr>
            <p:cNvSpPr/>
            <p:nvPr/>
          </p:nvSpPr>
          <p:spPr>
            <a:xfrm rot="20706798" flipH="1">
              <a:off x="-8642579" y="-10966"/>
              <a:ext cx="9434333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0D608D-EA4B-C641-B3F4-55E05D9D72CF}"/>
                </a:ext>
              </a:extLst>
            </p:cNvPr>
            <p:cNvSpPr/>
            <p:nvPr/>
          </p:nvSpPr>
          <p:spPr>
            <a:xfrm rot="20706798" flipH="1">
              <a:off x="-8046947" y="-164678"/>
              <a:ext cx="9434333" cy="15102408"/>
            </a:xfrm>
            <a:prstGeom prst="rect">
              <a:avLst/>
            </a:prstGeom>
            <a:solidFill>
              <a:srgbClr val="38E1FF">
                <a:alpha val="32941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B171C41-4AFD-8D4B-A83D-67CE57D57162}"/>
              </a:ext>
            </a:extLst>
          </p:cNvPr>
          <p:cNvGrpSpPr/>
          <p:nvPr/>
        </p:nvGrpSpPr>
        <p:grpSpPr>
          <a:xfrm>
            <a:off x="11782763" y="-862597"/>
            <a:ext cx="8917924" cy="15439250"/>
            <a:chOff x="11782763" y="-862597"/>
            <a:chExt cx="8917924" cy="1543925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DF6FD70-A615-D74C-9710-17CB98A41F5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4261B65-2D56-2B4A-A149-97BDDFE74A81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23" name="unveil">
            <a:extLst>
              <a:ext uri="{FF2B5EF4-FFF2-40B4-BE49-F238E27FC236}">
                <a16:creationId xmlns:a16="http://schemas.microsoft.com/office/drawing/2014/main" id="{3DFB6E10-D309-C545-A6B1-2341096960A8}"/>
              </a:ext>
            </a:extLst>
          </p:cNvPr>
          <p:cNvSpPr txBox="1"/>
          <p:nvPr/>
        </p:nvSpPr>
        <p:spPr>
          <a:xfrm>
            <a:off x="7820332" y="6639611"/>
            <a:ext cx="2712282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selection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 rot="1007258">
            <a:off x="11968918" y="1439632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EF5107-5BC4-E84A-AB08-D710D9F8D1A2}"/>
              </a:ext>
            </a:extLst>
          </p:cNvPr>
          <p:cNvSpPr/>
          <p:nvPr/>
        </p:nvSpPr>
        <p:spPr>
          <a:xfrm>
            <a:off x="308911" y="305549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C0D07C-E46E-A94D-BECD-14C267D89B3C}"/>
              </a:ext>
            </a:extLst>
          </p:cNvPr>
          <p:cNvSpPr/>
          <p:nvPr/>
        </p:nvSpPr>
        <p:spPr>
          <a:xfrm>
            <a:off x="329360" y="5427006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41D68E3-A056-8C4D-97C2-0A47EFC3CE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11205349" y="7853396"/>
            <a:ext cx="1470091" cy="121437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F9023BC-FE5D-E347-A025-46D87D7142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49809" y="473186"/>
            <a:ext cx="1470091" cy="1214376"/>
          </a:xfrm>
          <a:prstGeom prst="rect">
            <a:avLst/>
          </a:prstGeom>
        </p:spPr>
      </p:pic>
      <p:sp>
        <p:nvSpPr>
          <p:cNvPr id="27" name="tear">
            <a:extLst>
              <a:ext uri="{FF2B5EF4-FFF2-40B4-BE49-F238E27FC236}">
                <a16:creationId xmlns:a16="http://schemas.microsoft.com/office/drawing/2014/main" id="{305B9BC5-B671-A64C-B9FA-DF2667A61C05}"/>
              </a:ext>
            </a:extLst>
          </p:cNvPr>
          <p:cNvSpPr txBox="1"/>
          <p:nvPr/>
        </p:nvSpPr>
        <p:spPr>
          <a:xfrm>
            <a:off x="2218075" y="403303"/>
            <a:ext cx="5126403" cy="3164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19900" dirty="0">
                <a:latin typeface="Gill Sans MT" panose="020B0502020104020203" pitchFamily="34" charset="77"/>
              </a:rPr>
              <a:t>sway</a:t>
            </a:r>
            <a:endParaRPr sz="13800" dirty="0">
              <a:latin typeface="Gill Sans MT" panose="020B0502020104020203" pitchFamily="34" charset="77"/>
            </a:endParaRPr>
          </a:p>
        </p:txBody>
      </p:sp>
      <p:sp>
        <p:nvSpPr>
          <p:cNvPr id="28" name="tear">
            <a:extLst>
              <a:ext uri="{FF2B5EF4-FFF2-40B4-BE49-F238E27FC236}">
                <a16:creationId xmlns:a16="http://schemas.microsoft.com/office/drawing/2014/main" id="{3E0CFD4D-27A2-7842-AA0C-DAD97EB3ECC4}"/>
              </a:ext>
            </a:extLst>
          </p:cNvPr>
          <p:cNvSpPr txBox="1"/>
          <p:nvPr/>
        </p:nvSpPr>
        <p:spPr>
          <a:xfrm>
            <a:off x="2128811" y="5600456"/>
            <a:ext cx="10875989" cy="3164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19900" dirty="0">
                <a:latin typeface="Gill Sans MT" panose="020B0502020104020203" pitchFamily="34" charset="77"/>
              </a:rPr>
              <a:t>rhyme</a:t>
            </a:r>
            <a:endParaRPr sz="34400" dirty="0">
              <a:latin typeface="Gill Sans MT" panose="020B0502020104020203" pitchFamily="34" charset="77"/>
            </a:endParaRPr>
          </a:p>
        </p:txBody>
      </p:sp>
      <p:pic>
        <p:nvPicPr>
          <p:cNvPr id="17" name="Picture 16" descr="A picture containing logo&#10;&#10;Description automatically generated">
            <a:extLst>
              <a:ext uri="{FF2B5EF4-FFF2-40B4-BE49-F238E27FC236}">
                <a16:creationId xmlns:a16="http://schemas.microsoft.com/office/drawing/2014/main" id="{6C7AAA3F-4219-724C-9EDF-B3AA6FD1B5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42" y="5636106"/>
            <a:ext cx="3431666" cy="3431666"/>
          </a:xfrm>
          <a:prstGeom prst="rect">
            <a:avLst/>
          </a:prstGeom>
        </p:spPr>
      </p:pic>
      <p:pic>
        <p:nvPicPr>
          <p:cNvPr id="19" name="Picture 18" descr="A picture containing icon&#10;&#10;Description automatically generated">
            <a:extLst>
              <a:ext uri="{FF2B5EF4-FFF2-40B4-BE49-F238E27FC236}">
                <a16:creationId xmlns:a16="http://schemas.microsoft.com/office/drawing/2014/main" id="{73084036-4750-F943-A9BB-911CA041EF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84" y="387492"/>
            <a:ext cx="3681939" cy="368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50206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 rot="1007258">
            <a:off x="11968918" y="1439632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EF5107-5BC4-E84A-AB08-D710D9F8D1A2}"/>
              </a:ext>
            </a:extLst>
          </p:cNvPr>
          <p:cNvSpPr/>
          <p:nvPr/>
        </p:nvSpPr>
        <p:spPr>
          <a:xfrm>
            <a:off x="308911" y="305549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C0D07C-E46E-A94D-BECD-14C267D89B3C}"/>
              </a:ext>
            </a:extLst>
          </p:cNvPr>
          <p:cNvSpPr/>
          <p:nvPr/>
        </p:nvSpPr>
        <p:spPr>
          <a:xfrm>
            <a:off x="329360" y="5427006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41D68E3-A056-8C4D-97C2-0A47EFC3CE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11205349" y="7853396"/>
            <a:ext cx="1470091" cy="121437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F9023BC-FE5D-E347-A025-46D87D7142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49809" y="473186"/>
            <a:ext cx="1470091" cy="1214376"/>
          </a:xfrm>
          <a:prstGeom prst="rect">
            <a:avLst/>
          </a:prstGeom>
        </p:spPr>
      </p:pic>
      <p:sp>
        <p:nvSpPr>
          <p:cNvPr id="27" name="tear">
            <a:extLst>
              <a:ext uri="{FF2B5EF4-FFF2-40B4-BE49-F238E27FC236}">
                <a16:creationId xmlns:a16="http://schemas.microsoft.com/office/drawing/2014/main" id="{305B9BC5-B671-A64C-B9FA-DF2667A61C05}"/>
              </a:ext>
            </a:extLst>
          </p:cNvPr>
          <p:cNvSpPr txBox="1"/>
          <p:nvPr/>
        </p:nvSpPr>
        <p:spPr>
          <a:xfrm>
            <a:off x="2603772" y="187834"/>
            <a:ext cx="4988545" cy="3780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23900" dirty="0">
                <a:latin typeface="Gill Sans MT" panose="020B0502020104020203" pitchFamily="34" charset="77"/>
              </a:rPr>
              <a:t>rule</a:t>
            </a:r>
            <a:endParaRPr sz="23900" dirty="0">
              <a:latin typeface="Gill Sans MT" panose="020B0502020104020203" pitchFamily="34" charset="77"/>
            </a:endParaRPr>
          </a:p>
        </p:txBody>
      </p:sp>
      <p:sp>
        <p:nvSpPr>
          <p:cNvPr id="28" name="tear">
            <a:extLst>
              <a:ext uri="{FF2B5EF4-FFF2-40B4-BE49-F238E27FC236}">
                <a16:creationId xmlns:a16="http://schemas.microsoft.com/office/drawing/2014/main" id="{3E0CFD4D-27A2-7842-AA0C-DAD97EB3ECC4}"/>
              </a:ext>
            </a:extLst>
          </p:cNvPr>
          <p:cNvSpPr txBox="1"/>
          <p:nvPr/>
        </p:nvSpPr>
        <p:spPr>
          <a:xfrm>
            <a:off x="2868498" y="5533889"/>
            <a:ext cx="10419220" cy="3164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19900" dirty="0">
                <a:latin typeface="Gill Sans MT" panose="020B0502020104020203" pitchFamily="34" charset="77"/>
              </a:rPr>
              <a:t>stomp</a:t>
            </a:r>
            <a:endParaRPr sz="16600" dirty="0">
              <a:latin typeface="Gill Sans MT" panose="020B0502020104020203" pitchFamily="34" charset="77"/>
            </a:endParaRPr>
          </a:p>
        </p:txBody>
      </p:sp>
      <p:pic>
        <p:nvPicPr>
          <p:cNvPr id="16" name="Picture 15" descr="A picture containing icon&#10;&#10;Description automatically generated">
            <a:extLst>
              <a:ext uri="{FF2B5EF4-FFF2-40B4-BE49-F238E27FC236}">
                <a16:creationId xmlns:a16="http://schemas.microsoft.com/office/drawing/2014/main" id="{AF881BF1-FB84-0F47-9670-825E4761A3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60" y="6063484"/>
            <a:ext cx="3254987" cy="2952990"/>
          </a:xfrm>
          <a:prstGeom prst="rect">
            <a:avLst/>
          </a:prstGeom>
        </p:spPr>
      </p:pic>
      <p:pic>
        <p:nvPicPr>
          <p:cNvPr id="17" name="Picture 16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EE591260-5015-A948-B735-1C22303101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068">
            <a:off x="3387948" y="5766440"/>
            <a:ext cx="1583130" cy="1436248"/>
          </a:xfrm>
          <a:prstGeom prst="rect">
            <a:avLst/>
          </a:prstGeom>
        </p:spPr>
      </p:pic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F756D653-3ED9-2D41-B1B7-D939FF4F83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797" y="570188"/>
            <a:ext cx="3316548" cy="331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60449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 rot="1007258">
            <a:off x="11968918" y="1439632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EF5107-5BC4-E84A-AB08-D710D9F8D1A2}"/>
              </a:ext>
            </a:extLst>
          </p:cNvPr>
          <p:cNvSpPr/>
          <p:nvPr/>
        </p:nvSpPr>
        <p:spPr>
          <a:xfrm>
            <a:off x="308911" y="305549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C0D07C-E46E-A94D-BECD-14C267D89B3C}"/>
              </a:ext>
            </a:extLst>
          </p:cNvPr>
          <p:cNvSpPr/>
          <p:nvPr/>
        </p:nvSpPr>
        <p:spPr>
          <a:xfrm>
            <a:off x="329360" y="5427006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41D68E3-A056-8C4D-97C2-0A47EFC3CE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11205349" y="7853396"/>
            <a:ext cx="1470091" cy="121437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F9023BC-FE5D-E347-A025-46D87D7142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49809" y="473186"/>
            <a:ext cx="1470091" cy="1214376"/>
          </a:xfrm>
          <a:prstGeom prst="rect">
            <a:avLst/>
          </a:prstGeom>
        </p:spPr>
      </p:pic>
      <p:sp>
        <p:nvSpPr>
          <p:cNvPr id="27" name="tear">
            <a:extLst>
              <a:ext uri="{FF2B5EF4-FFF2-40B4-BE49-F238E27FC236}">
                <a16:creationId xmlns:a16="http://schemas.microsoft.com/office/drawing/2014/main" id="{305B9BC5-B671-A64C-B9FA-DF2667A61C05}"/>
              </a:ext>
            </a:extLst>
          </p:cNvPr>
          <p:cNvSpPr txBox="1"/>
          <p:nvPr/>
        </p:nvSpPr>
        <p:spPr>
          <a:xfrm>
            <a:off x="2006810" y="473186"/>
            <a:ext cx="4299254" cy="3164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19900" dirty="0">
                <a:latin typeface="Gill Sans MT" panose="020B0502020104020203" pitchFamily="34" charset="77"/>
              </a:rPr>
              <a:t>gust</a:t>
            </a:r>
            <a:endParaRPr sz="23900" dirty="0">
              <a:latin typeface="Gill Sans MT" panose="020B0502020104020203" pitchFamily="34" charset="77"/>
            </a:endParaRPr>
          </a:p>
        </p:txBody>
      </p:sp>
      <p:sp>
        <p:nvSpPr>
          <p:cNvPr id="28" name="tear">
            <a:extLst>
              <a:ext uri="{FF2B5EF4-FFF2-40B4-BE49-F238E27FC236}">
                <a16:creationId xmlns:a16="http://schemas.microsoft.com/office/drawing/2014/main" id="{3E0CFD4D-27A2-7842-AA0C-DAD97EB3ECC4}"/>
              </a:ext>
            </a:extLst>
          </p:cNvPr>
          <p:cNvSpPr txBox="1"/>
          <p:nvPr/>
        </p:nvSpPr>
        <p:spPr>
          <a:xfrm>
            <a:off x="1893898" y="5488870"/>
            <a:ext cx="12346080" cy="3164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19900" dirty="0">
                <a:latin typeface="Gill Sans MT" panose="020B0502020104020203" pitchFamily="34" charset="77"/>
              </a:rPr>
              <a:t>swoop</a:t>
            </a:r>
            <a:endParaRPr sz="11500" dirty="0">
              <a:latin typeface="Gill Sans MT" panose="020B0502020104020203" pitchFamily="34" charset="77"/>
            </a:endParaRPr>
          </a:p>
        </p:txBody>
      </p: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C8D8C19D-73CF-604D-9AF1-A36C172C7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73922">
            <a:off x="1763415" y="6051106"/>
            <a:ext cx="3364504" cy="3364504"/>
          </a:xfrm>
          <a:prstGeom prst="rect">
            <a:avLst/>
          </a:prstGeom>
        </p:spPr>
      </p:pic>
      <p:pic>
        <p:nvPicPr>
          <p:cNvPr id="19" name="Picture 18" descr="Shape&#10;&#10;Description automatically generated with low confidence">
            <a:extLst>
              <a:ext uri="{FF2B5EF4-FFF2-40B4-BE49-F238E27FC236}">
                <a16:creationId xmlns:a16="http://schemas.microsoft.com/office/drawing/2014/main" id="{9F06030C-6DB5-2E47-B2F9-2863365245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88934">
            <a:off x="595810" y="5302748"/>
            <a:ext cx="2018420" cy="2018420"/>
          </a:xfrm>
          <a:prstGeom prst="rect">
            <a:avLst/>
          </a:prstGeom>
        </p:spPr>
      </p:pic>
      <p:pic>
        <p:nvPicPr>
          <p:cNvPr id="20" name="Picture 19" descr="Logo, company name&#10;&#10;Description automatically generated">
            <a:extLst>
              <a:ext uri="{FF2B5EF4-FFF2-40B4-BE49-F238E27FC236}">
                <a16:creationId xmlns:a16="http://schemas.microsoft.com/office/drawing/2014/main" id="{71B1B75E-CCEE-B44D-9284-E1FEFA56AF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321" y="687810"/>
            <a:ext cx="3144828" cy="3144828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3514C579-0861-5A42-8A4B-8268897F91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693" y="1646531"/>
            <a:ext cx="1810512" cy="181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845842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 rot="1007258">
            <a:off x="11968918" y="1439632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EF5107-5BC4-E84A-AB08-D710D9F8D1A2}"/>
              </a:ext>
            </a:extLst>
          </p:cNvPr>
          <p:cNvSpPr/>
          <p:nvPr/>
        </p:nvSpPr>
        <p:spPr>
          <a:xfrm>
            <a:off x="308911" y="305549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C0D07C-E46E-A94D-BECD-14C267D89B3C}"/>
              </a:ext>
            </a:extLst>
          </p:cNvPr>
          <p:cNvSpPr/>
          <p:nvPr/>
        </p:nvSpPr>
        <p:spPr>
          <a:xfrm>
            <a:off x="329360" y="5427006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41D68E3-A056-8C4D-97C2-0A47EFC3CE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11205349" y="7853396"/>
            <a:ext cx="1470091" cy="121437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F9023BC-FE5D-E347-A025-46D87D7142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49809" y="473186"/>
            <a:ext cx="1470091" cy="1214376"/>
          </a:xfrm>
          <a:prstGeom prst="rect">
            <a:avLst/>
          </a:prstGeom>
        </p:spPr>
      </p:pic>
      <p:sp>
        <p:nvSpPr>
          <p:cNvPr id="27" name="tear">
            <a:extLst>
              <a:ext uri="{FF2B5EF4-FFF2-40B4-BE49-F238E27FC236}">
                <a16:creationId xmlns:a16="http://schemas.microsoft.com/office/drawing/2014/main" id="{305B9BC5-B671-A64C-B9FA-DF2667A61C05}"/>
              </a:ext>
            </a:extLst>
          </p:cNvPr>
          <p:cNvSpPr txBox="1"/>
          <p:nvPr/>
        </p:nvSpPr>
        <p:spPr>
          <a:xfrm>
            <a:off x="-591842" y="481517"/>
            <a:ext cx="11999897" cy="3164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19900" dirty="0">
                <a:latin typeface="Gill Sans MT" panose="020B0502020104020203" pitchFamily="34" charset="77"/>
              </a:rPr>
              <a:t>stumble</a:t>
            </a:r>
            <a:endParaRPr sz="19900" dirty="0">
              <a:latin typeface="Gill Sans MT" panose="020B0502020104020203" pitchFamily="34" charset="77"/>
            </a:endParaRPr>
          </a:p>
        </p:txBody>
      </p:sp>
      <p:sp>
        <p:nvSpPr>
          <p:cNvPr id="28" name="tear">
            <a:extLst>
              <a:ext uri="{FF2B5EF4-FFF2-40B4-BE49-F238E27FC236}">
                <a16:creationId xmlns:a16="http://schemas.microsoft.com/office/drawing/2014/main" id="{3E0CFD4D-27A2-7842-AA0C-DAD97EB3ECC4}"/>
              </a:ext>
            </a:extLst>
          </p:cNvPr>
          <p:cNvSpPr txBox="1"/>
          <p:nvPr/>
        </p:nvSpPr>
        <p:spPr>
          <a:xfrm>
            <a:off x="2452942" y="5537180"/>
            <a:ext cx="10288591" cy="3164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19900" dirty="0">
                <a:latin typeface="Gill Sans MT" panose="020B0502020104020203" pitchFamily="34" charset="77"/>
              </a:rPr>
              <a:t>average</a:t>
            </a:r>
            <a:endParaRPr sz="16600" dirty="0">
              <a:latin typeface="Gill Sans MT" panose="020B0502020104020203" pitchFamily="34" charset="77"/>
            </a:endParaRPr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702A4834-A961-A342-907F-9A02B40FC6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11" y="6153153"/>
            <a:ext cx="2930725" cy="2930725"/>
          </a:xfrm>
          <a:prstGeom prst="rect">
            <a:avLst/>
          </a:prstGeom>
        </p:spPr>
      </p:pic>
      <p:pic>
        <p:nvPicPr>
          <p:cNvPr id="18" name="Picture 17" descr="Shape&#10;&#10;Description automatically generated">
            <a:extLst>
              <a:ext uri="{FF2B5EF4-FFF2-40B4-BE49-F238E27FC236}">
                <a16:creationId xmlns:a16="http://schemas.microsoft.com/office/drawing/2014/main" id="{7F1EA70F-2D63-D447-8338-F594EA2A93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44440" y="5567180"/>
            <a:ext cx="852466" cy="852466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7FBA6961-B9CD-0740-827F-825259428E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781" y="504448"/>
            <a:ext cx="3448027" cy="344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95086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 rot="1007258">
            <a:off x="11968918" y="1439632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EF5107-5BC4-E84A-AB08-D710D9F8D1A2}"/>
              </a:ext>
            </a:extLst>
          </p:cNvPr>
          <p:cNvSpPr/>
          <p:nvPr/>
        </p:nvSpPr>
        <p:spPr>
          <a:xfrm>
            <a:off x="308911" y="305549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C0D07C-E46E-A94D-BECD-14C267D89B3C}"/>
              </a:ext>
            </a:extLst>
          </p:cNvPr>
          <p:cNvSpPr/>
          <p:nvPr/>
        </p:nvSpPr>
        <p:spPr>
          <a:xfrm>
            <a:off x="329360" y="5427006"/>
            <a:ext cx="12346080" cy="3845827"/>
          </a:xfrm>
          <a:prstGeom prst="rect">
            <a:avLst/>
          </a:prstGeom>
          <a:noFill/>
          <a:ln w="101600" cap="flat" cmpd="thickThin">
            <a:solidFill>
              <a:srgbClr val="0365C0"/>
            </a:solidFill>
            <a:miter lim="400000"/>
          </a:ln>
          <a:effectLst>
            <a:outerShdw blurRad="38100" dist="254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41D68E3-A056-8C4D-97C2-0A47EFC3CE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11205349" y="7853396"/>
            <a:ext cx="1470091" cy="121437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F9023BC-FE5D-E347-A025-46D87D7142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49809" y="473186"/>
            <a:ext cx="1470091" cy="1214376"/>
          </a:xfrm>
          <a:prstGeom prst="rect">
            <a:avLst/>
          </a:prstGeom>
        </p:spPr>
      </p:pic>
      <p:sp>
        <p:nvSpPr>
          <p:cNvPr id="27" name="tear">
            <a:extLst>
              <a:ext uri="{FF2B5EF4-FFF2-40B4-BE49-F238E27FC236}">
                <a16:creationId xmlns:a16="http://schemas.microsoft.com/office/drawing/2014/main" id="{305B9BC5-B671-A64C-B9FA-DF2667A61C05}"/>
              </a:ext>
            </a:extLst>
          </p:cNvPr>
          <p:cNvSpPr txBox="1"/>
          <p:nvPr/>
        </p:nvSpPr>
        <p:spPr>
          <a:xfrm>
            <a:off x="1179293" y="780119"/>
            <a:ext cx="7021153" cy="2657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16600" dirty="0">
                <a:latin typeface="Gill Sans MT" panose="020B0502020104020203" pitchFamily="34" charset="77"/>
              </a:rPr>
              <a:t>slumber</a:t>
            </a:r>
            <a:endParaRPr sz="11500" dirty="0">
              <a:latin typeface="Gill Sans MT" panose="020B0502020104020203" pitchFamily="34" charset="77"/>
            </a:endParaRPr>
          </a:p>
        </p:txBody>
      </p:sp>
      <p:sp>
        <p:nvSpPr>
          <p:cNvPr id="28" name="tear">
            <a:extLst>
              <a:ext uri="{FF2B5EF4-FFF2-40B4-BE49-F238E27FC236}">
                <a16:creationId xmlns:a16="http://schemas.microsoft.com/office/drawing/2014/main" id="{3E0CFD4D-27A2-7842-AA0C-DAD97EB3ECC4}"/>
              </a:ext>
            </a:extLst>
          </p:cNvPr>
          <p:cNvSpPr txBox="1"/>
          <p:nvPr/>
        </p:nvSpPr>
        <p:spPr>
          <a:xfrm>
            <a:off x="2183728" y="5749454"/>
            <a:ext cx="12346080" cy="2657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16600" dirty="0">
                <a:latin typeface="Gill Sans MT" panose="020B0502020104020203" pitchFamily="34" charset="77"/>
              </a:rPr>
              <a:t>selection</a:t>
            </a:r>
            <a:endParaRPr sz="19900" dirty="0">
              <a:latin typeface="Gill Sans MT" panose="020B0502020104020203" pitchFamily="34" charset="77"/>
            </a:endParaRPr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14340B1A-CAF5-934B-A413-D462F1E5A0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62" y="5445294"/>
            <a:ext cx="3777030" cy="3777030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BEB315C6-F29E-7248-BEF2-82FFBE0D5B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675" y="305548"/>
            <a:ext cx="3845827" cy="384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4925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Vocabulary Ninja"/>
          <p:cNvSpPr txBox="1"/>
          <p:nvPr/>
        </p:nvSpPr>
        <p:spPr>
          <a:xfrm>
            <a:off x="2762055" y="8514866"/>
            <a:ext cx="102656" cy="79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30" name="This Week's Words"/>
          <p:cNvSpPr txBox="1"/>
          <p:nvPr/>
        </p:nvSpPr>
        <p:spPr>
          <a:xfrm>
            <a:off x="472709" y="430311"/>
            <a:ext cx="12059391" cy="1456809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8800" b="1" dirty="0">
                <a:ln w="0">
                  <a:solidFill>
                    <a:schemeClr val="bg1"/>
                  </a:solidFill>
                </a:ln>
                <a:solidFill>
                  <a:schemeClr val="tx1"/>
                </a:solidFill>
                <a:effectLst>
                  <a:outerShdw dist="38100" algn="l" rotWithShape="0">
                    <a:schemeClr val="bg1"/>
                  </a:outerShdw>
                </a:effectLst>
                <a:latin typeface="Gill Sans" panose="020B0502020104020203" pitchFamily="34" charset="-79"/>
                <a:cs typeface="Gill Sans" panose="020B0502020104020203" pitchFamily="34" charset="-79"/>
              </a:rPr>
              <a:t>Grasshopper (Tier 1)</a:t>
            </a:r>
            <a:endParaRPr sz="8800" b="1" dirty="0">
              <a:ln w="0">
                <a:solidFill>
                  <a:schemeClr val="bg1"/>
                </a:solidFill>
              </a:ln>
              <a:solidFill>
                <a:schemeClr val="tx1"/>
              </a:solidFill>
              <a:effectLst>
                <a:outerShdw dist="38100" algn="l" rotWithShape="0">
                  <a:schemeClr val="bg1"/>
                </a:outerShdw>
              </a:effectLst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133" name="tear"/>
          <p:cNvSpPr txBox="1"/>
          <p:nvPr/>
        </p:nvSpPr>
        <p:spPr>
          <a:xfrm>
            <a:off x="5803279" y="2274766"/>
            <a:ext cx="1514838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sway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  <p:sp>
        <p:nvSpPr>
          <p:cNvPr id="134" name="office"/>
          <p:cNvSpPr txBox="1"/>
          <p:nvPr/>
        </p:nvSpPr>
        <p:spPr>
          <a:xfrm>
            <a:off x="5550014" y="3183419"/>
            <a:ext cx="2021387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rhyme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35" name="spare"/>
          <p:cNvSpPr txBox="1"/>
          <p:nvPr/>
        </p:nvSpPr>
        <p:spPr>
          <a:xfrm>
            <a:off x="5926713" y="4033018"/>
            <a:ext cx="1267976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rule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  <p:sp>
        <p:nvSpPr>
          <p:cNvPr id="136" name="chipped"/>
          <p:cNvSpPr txBox="1"/>
          <p:nvPr/>
        </p:nvSpPr>
        <p:spPr>
          <a:xfrm>
            <a:off x="5576459" y="4958818"/>
            <a:ext cx="1968488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stomp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37" name="lift"/>
          <p:cNvSpPr txBox="1"/>
          <p:nvPr/>
        </p:nvSpPr>
        <p:spPr>
          <a:xfrm>
            <a:off x="5894657" y="5829370"/>
            <a:ext cx="1332096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gust</a:t>
            </a:r>
            <a:endParaRPr dirty="0">
              <a:latin typeface="Gill Sans MT" panose="020B0502020104020203" pitchFamily="34" charset="77"/>
            </a:endParaRP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425C565A-0887-F647-81E8-E14EE96CE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591" y="7184741"/>
            <a:ext cx="3124200" cy="23876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5AC141E-CA5D-8D41-B1C5-845DA38E949D}"/>
              </a:ext>
            </a:extLst>
          </p:cNvPr>
          <p:cNvGrpSpPr/>
          <p:nvPr/>
        </p:nvGrpSpPr>
        <p:grpSpPr>
          <a:xfrm>
            <a:off x="-8642579" y="-164678"/>
            <a:ext cx="10029965" cy="15256120"/>
            <a:chOff x="-8642579" y="-164678"/>
            <a:chExt cx="10029965" cy="1525612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2EBAF2A-443F-9D47-8F51-8E2A05EE57A3}"/>
                </a:ext>
              </a:extLst>
            </p:cNvPr>
            <p:cNvSpPr/>
            <p:nvPr/>
          </p:nvSpPr>
          <p:spPr>
            <a:xfrm rot="20706798" flipH="1">
              <a:off x="-8642579" y="-10966"/>
              <a:ext cx="9434333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0D608D-EA4B-C641-B3F4-55E05D9D72CF}"/>
                </a:ext>
              </a:extLst>
            </p:cNvPr>
            <p:cNvSpPr/>
            <p:nvPr/>
          </p:nvSpPr>
          <p:spPr>
            <a:xfrm rot="20706798" flipH="1">
              <a:off x="-8046947" y="-164678"/>
              <a:ext cx="9434333" cy="15102408"/>
            </a:xfrm>
            <a:prstGeom prst="rect">
              <a:avLst/>
            </a:prstGeom>
            <a:solidFill>
              <a:srgbClr val="38E1FF">
                <a:alpha val="32941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B171C41-4AFD-8D4B-A83D-67CE57D57162}"/>
              </a:ext>
            </a:extLst>
          </p:cNvPr>
          <p:cNvGrpSpPr/>
          <p:nvPr/>
        </p:nvGrpSpPr>
        <p:grpSpPr>
          <a:xfrm>
            <a:off x="11782763" y="-862597"/>
            <a:ext cx="8917924" cy="15439250"/>
            <a:chOff x="11782763" y="-862597"/>
            <a:chExt cx="8917924" cy="1543925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DF6FD70-A615-D74C-9710-17CB98A41F5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4261B65-2D56-2B4A-A149-97BDDFE74A81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672437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Vocabulary Ninja"/>
          <p:cNvSpPr txBox="1"/>
          <p:nvPr/>
        </p:nvSpPr>
        <p:spPr>
          <a:xfrm>
            <a:off x="2762055" y="8514866"/>
            <a:ext cx="102656" cy="79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30" name="This Week's Words"/>
          <p:cNvSpPr txBox="1"/>
          <p:nvPr/>
        </p:nvSpPr>
        <p:spPr>
          <a:xfrm>
            <a:off x="1407262" y="368756"/>
            <a:ext cx="10190290" cy="1579920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sz="9600" b="1" dirty="0">
                <a:ln w="0">
                  <a:solidFill>
                    <a:schemeClr val="bg1"/>
                  </a:solidFill>
                </a:ln>
                <a:solidFill>
                  <a:schemeClr val="tx1"/>
                </a:solidFill>
                <a:effectLst>
                  <a:outerShdw dist="38100" algn="l" rotWithShape="0">
                    <a:schemeClr val="bg1"/>
                  </a:outerShdw>
                </a:effectLst>
                <a:latin typeface="Gill Sans" panose="020B0502020104020203" pitchFamily="34" charset="-79"/>
                <a:cs typeface="Gill Sans" panose="020B0502020104020203" pitchFamily="34" charset="-79"/>
              </a:rPr>
              <a:t>Shinobi (Tier 2)</a:t>
            </a:r>
            <a:endParaRPr sz="9600" b="1" dirty="0">
              <a:ln w="0">
                <a:solidFill>
                  <a:schemeClr val="bg1"/>
                </a:solidFill>
              </a:ln>
              <a:solidFill>
                <a:schemeClr val="tx1"/>
              </a:solidFill>
              <a:effectLst>
                <a:outerShdw dist="38100" algn="l" rotWithShape="0">
                  <a:schemeClr val="bg1"/>
                </a:outerShdw>
              </a:effectLst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138" name="mutter"/>
          <p:cNvSpPr txBox="1"/>
          <p:nvPr/>
        </p:nvSpPr>
        <p:spPr>
          <a:xfrm>
            <a:off x="5321585" y="3418118"/>
            <a:ext cx="2478243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stumble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  <p:sp>
        <p:nvSpPr>
          <p:cNvPr id="139" name="unveil"/>
          <p:cNvSpPr txBox="1"/>
          <p:nvPr/>
        </p:nvSpPr>
        <p:spPr>
          <a:xfrm>
            <a:off x="5212984" y="5206217"/>
            <a:ext cx="2505494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slumber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  <p:sp>
        <p:nvSpPr>
          <p:cNvPr id="140" name="tolerate"/>
          <p:cNvSpPr txBox="1"/>
          <p:nvPr/>
        </p:nvSpPr>
        <p:spPr>
          <a:xfrm>
            <a:off x="5573265" y="2522165"/>
            <a:ext cx="1974900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swoop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41" name="fixation"/>
          <p:cNvSpPr txBox="1"/>
          <p:nvPr/>
        </p:nvSpPr>
        <p:spPr>
          <a:xfrm>
            <a:off x="5358459" y="4280417"/>
            <a:ext cx="2404504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average</a:t>
            </a:r>
            <a:endParaRPr dirty="0">
              <a:latin typeface="Gill Sans MT" panose="020B0502020104020203" pitchFamily="34" charset="77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5AC141E-CA5D-8D41-B1C5-845DA38E949D}"/>
              </a:ext>
            </a:extLst>
          </p:cNvPr>
          <p:cNvGrpSpPr/>
          <p:nvPr/>
        </p:nvGrpSpPr>
        <p:grpSpPr>
          <a:xfrm>
            <a:off x="-8642579" y="-164678"/>
            <a:ext cx="10029965" cy="15256120"/>
            <a:chOff x="-8642579" y="-164678"/>
            <a:chExt cx="10029965" cy="1525612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2EBAF2A-443F-9D47-8F51-8E2A05EE57A3}"/>
                </a:ext>
              </a:extLst>
            </p:cNvPr>
            <p:cNvSpPr/>
            <p:nvPr/>
          </p:nvSpPr>
          <p:spPr>
            <a:xfrm rot="20706798" flipH="1">
              <a:off x="-8642579" y="-10966"/>
              <a:ext cx="9434333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0D608D-EA4B-C641-B3F4-55E05D9D72CF}"/>
                </a:ext>
              </a:extLst>
            </p:cNvPr>
            <p:cNvSpPr/>
            <p:nvPr/>
          </p:nvSpPr>
          <p:spPr>
            <a:xfrm rot="20706798" flipH="1">
              <a:off x="-8046947" y="-164678"/>
              <a:ext cx="9434333" cy="15102408"/>
            </a:xfrm>
            <a:prstGeom prst="rect">
              <a:avLst/>
            </a:prstGeom>
            <a:solidFill>
              <a:srgbClr val="38E1FF">
                <a:alpha val="32941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B171C41-4AFD-8D4B-A83D-67CE57D57162}"/>
              </a:ext>
            </a:extLst>
          </p:cNvPr>
          <p:cNvGrpSpPr/>
          <p:nvPr/>
        </p:nvGrpSpPr>
        <p:grpSpPr>
          <a:xfrm>
            <a:off x="11782763" y="-862597"/>
            <a:ext cx="8917924" cy="15439250"/>
            <a:chOff x="11782763" y="-862597"/>
            <a:chExt cx="8917924" cy="1543925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DF6FD70-A615-D74C-9710-17CB98A41F5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4261B65-2D56-2B4A-A149-97BDDFE74A81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23" name="unveil">
            <a:extLst>
              <a:ext uri="{FF2B5EF4-FFF2-40B4-BE49-F238E27FC236}">
                <a16:creationId xmlns:a16="http://schemas.microsoft.com/office/drawing/2014/main" id="{3DFB6E10-D309-C545-A6B1-2341096960A8}"/>
              </a:ext>
            </a:extLst>
          </p:cNvPr>
          <p:cNvSpPr txBox="1"/>
          <p:nvPr/>
        </p:nvSpPr>
        <p:spPr>
          <a:xfrm>
            <a:off x="5164887" y="6095818"/>
            <a:ext cx="2712282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 b="1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GB" b="1" dirty="0">
                <a:latin typeface="Gill Sans MT" panose="020B0502020104020203" pitchFamily="34" charset="77"/>
                <a:sym typeface="American Typewriter"/>
              </a:rPr>
              <a:t>selection</a:t>
            </a:r>
            <a:endParaRPr b="1" dirty="0">
              <a:latin typeface="Gill Sans MT" panose="020B0502020104020203" pitchFamily="34" charset="77"/>
              <a:sym typeface="American Typewriter"/>
            </a:endParaRPr>
          </a:p>
        </p:txBody>
      </p:sp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12CD5A4C-BE25-E144-93E5-DE9DD9D80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591" y="7184741"/>
            <a:ext cx="31242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9907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751855" y="358709"/>
            <a:ext cx="11006218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Grasshopper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6074590" y="1309202"/>
            <a:ext cx="1869101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sway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8652718" y="1645578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verb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556307" y="4036832"/>
            <a:ext cx="6340439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3600" dirty="0">
                <a:latin typeface="Gill Sans MT" panose="020B0502020104020203" pitchFamily="34" charset="77"/>
              </a:rPr>
              <a:t>When people or things sway, they lean or swing slowly from one side to the other.</a:t>
            </a:r>
            <a:endParaRPr sz="36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-53868" y="6424968"/>
            <a:ext cx="1299968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4000" dirty="0">
                <a:latin typeface="Gill Sans MT" panose="020B0502020104020203" pitchFamily="34" charset="77"/>
              </a:rPr>
              <a:t>The trees on the playground </a:t>
            </a:r>
            <a:r>
              <a:rPr lang="en-GB" sz="4000" b="1" dirty="0">
                <a:latin typeface="Gill Sans MT" panose="020B0502020104020203" pitchFamily="34" charset="77"/>
              </a:rPr>
              <a:t>swayed</a:t>
            </a:r>
            <a:r>
              <a:rPr lang="en-GB" sz="4000" dirty="0">
                <a:latin typeface="Gill Sans MT" panose="020B0502020104020203" pitchFamily="34" charset="77"/>
              </a:rPr>
              <a:t> in the wind.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9722676" y="1227405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4873897" y="2182175"/>
            <a:ext cx="423235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sway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37CB4AA0-EF4B-4647-BF33-907B8D8EB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181" y="2388667"/>
            <a:ext cx="3681939" cy="3681939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8C1C231-008D-B617-23BF-D22A4F0DF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69345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swing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straighten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they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gently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shake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stabilise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way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easily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03423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751855" y="358709"/>
            <a:ext cx="11006218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Grasshopper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5798068" y="1309202"/>
            <a:ext cx="2422138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rhyme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8711712" y="1645578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verb / noun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591881" y="3962054"/>
            <a:ext cx="6517579" cy="2072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3200" dirty="0">
                <a:latin typeface="Gill Sans MT" panose="020B0502020104020203" pitchFamily="34" charset="77"/>
              </a:rPr>
              <a:t>If one word rhymes with another or if two words rhyme, they have a very similar sound. Words that rhyme with each other are often used in poems.</a:t>
            </a:r>
            <a:endParaRPr sz="32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0" y="6686650"/>
            <a:ext cx="1299968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4000" dirty="0">
                <a:latin typeface="Gill Sans MT" panose="020B0502020104020203" pitchFamily="34" charset="77"/>
              </a:rPr>
              <a:t>Class 5 loved poems that </a:t>
            </a:r>
            <a:r>
              <a:rPr lang="en-GB" sz="4000" b="1" dirty="0">
                <a:latin typeface="Gill Sans MT" panose="020B0502020104020203" pitchFamily="34" charset="77"/>
              </a:rPr>
              <a:t>rhymed</a:t>
            </a:r>
            <a:r>
              <a:rPr lang="en-GB" sz="4000" dirty="0">
                <a:latin typeface="Gill Sans MT" panose="020B0502020104020203" pitchFamily="34" charset="77"/>
              </a:rPr>
              <a:t>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9722676" y="1227405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4873897" y="2182175"/>
            <a:ext cx="423235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rhyme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23187989-C861-E246-8F49-1C698E9919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094" y="2437628"/>
            <a:ext cx="4122975" cy="412297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A74E33-7872-8D04-A293-12B8964FBB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404417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verse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prose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time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cleverly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poetry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crime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gently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32847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751855" y="358709"/>
            <a:ext cx="11006218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Grasshopper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6242098" y="1309202"/>
            <a:ext cx="1534074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rule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8711712" y="1645578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noun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484570" y="4047698"/>
            <a:ext cx="6602030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3600" dirty="0">
                <a:latin typeface="Gill Sans MT" panose="020B0502020104020203" pitchFamily="34" charset="77"/>
              </a:rPr>
              <a:t>Rules are instructions that tell you what you are allowed to do and what you are not allowed to do.</a:t>
            </a:r>
            <a:endParaRPr sz="36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0" y="6637323"/>
            <a:ext cx="1299968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4000" dirty="0">
                <a:latin typeface="Gill Sans MT" panose="020B0502020104020203" pitchFamily="34" charset="77"/>
              </a:rPr>
              <a:t>In order to be safe, we must follow the school </a:t>
            </a:r>
            <a:r>
              <a:rPr lang="en-GB" sz="4000" b="1" dirty="0">
                <a:latin typeface="Gill Sans MT" panose="020B0502020104020203" pitchFamily="34" charset="77"/>
              </a:rPr>
              <a:t>rules</a:t>
            </a:r>
            <a:r>
              <a:rPr lang="en-GB" sz="4000" dirty="0">
                <a:latin typeface="Gill Sans MT" panose="020B0502020104020203" pitchFamily="34" charset="77"/>
              </a:rPr>
              <a:t>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9722676" y="1227405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4873897" y="2182175"/>
            <a:ext cx="423235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rule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1A46892F-5886-F64A-9F07-E77680ABBC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060" y="2666627"/>
            <a:ext cx="3316548" cy="3316548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4096EBB-4E8F-6659-EA50-E11A6F9C6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628641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regulation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lawlessness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mis-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school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follow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order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cool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break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85605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751855" y="358709"/>
            <a:ext cx="11006218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Grasshopper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5818100" y="1309202"/>
            <a:ext cx="2382062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stomp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8711712" y="1645578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verb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695049" y="3963001"/>
            <a:ext cx="7168791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4000" dirty="0">
                <a:latin typeface="Gill Sans MT" panose="020B0502020104020203" pitchFamily="34" charset="77"/>
              </a:rPr>
              <a:t>If you stomp somewhere, you walk there with very heavy steps, often because you are angry.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0" y="6385666"/>
            <a:ext cx="1299968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4000" dirty="0">
                <a:latin typeface="Gill Sans MT" panose="020B0502020104020203" pitchFamily="34" charset="77"/>
              </a:rPr>
              <a:t>Mr Robson </a:t>
            </a:r>
            <a:r>
              <a:rPr lang="en-GB" sz="4000" b="1" dirty="0">
                <a:latin typeface="Gill Sans MT" panose="020B0502020104020203" pitchFamily="34" charset="77"/>
              </a:rPr>
              <a:t>stomped</a:t>
            </a:r>
            <a:r>
              <a:rPr lang="en-GB" sz="4000" dirty="0">
                <a:latin typeface="Gill Sans MT" panose="020B0502020104020203" pitchFamily="34" charset="77"/>
              </a:rPr>
              <a:t> across the hall in his muddy boots.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9722676" y="1227405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4873897" y="2182175"/>
            <a:ext cx="423235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stomp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6A98184E-520F-5C41-94C6-EA0815DE0A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259" y="2946537"/>
            <a:ext cx="2695609" cy="2695609"/>
          </a:xfrm>
          <a:prstGeom prst="rect">
            <a:avLst/>
          </a:prstGeom>
        </p:spPr>
      </p:pic>
      <p:pic>
        <p:nvPicPr>
          <p:cNvPr id="7" name="Picture 6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87A3639C-A0B4-824B-8502-7ACBC4F6E8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068">
            <a:off x="10901929" y="2502824"/>
            <a:ext cx="1311065" cy="131106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6BA11D6-27FF-16D1-2CBD-57DAEBC5D2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279261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stamp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tip-toe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swamp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angrily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clomp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26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comp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noisily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026985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751855" y="358709"/>
            <a:ext cx="11006218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Grasshopper Word of the Day</a:t>
            </a:r>
          </a:p>
        </p:txBody>
      </p:sp>
      <p:sp>
        <p:nvSpPr>
          <p:cNvPr id="150" name="Word of the Day:"/>
          <p:cNvSpPr txBox="1"/>
          <p:nvPr/>
        </p:nvSpPr>
        <p:spPr>
          <a:xfrm>
            <a:off x="981031" y="1607149"/>
            <a:ext cx="393056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Word of the Day:</a:t>
            </a:r>
          </a:p>
        </p:txBody>
      </p:sp>
      <p:sp>
        <p:nvSpPr>
          <p:cNvPr id="151" name="tear"/>
          <p:cNvSpPr txBox="1"/>
          <p:nvPr/>
        </p:nvSpPr>
        <p:spPr>
          <a:xfrm>
            <a:off x="6220462" y="1309202"/>
            <a:ext cx="1577356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lang="en-GB" dirty="0">
                <a:latin typeface="Gill Sans MT" panose="020B0502020104020203" pitchFamily="34" charset="77"/>
              </a:rPr>
              <a:t>gust</a:t>
            </a:r>
            <a:endParaRPr dirty="0">
              <a:latin typeface="Gill Sans MT" panose="020B0502020104020203" pitchFamily="34" charset="77"/>
            </a:endParaRPr>
          </a:p>
        </p:txBody>
      </p:sp>
      <p:sp>
        <p:nvSpPr>
          <p:cNvPr id="152" name="Definition:"/>
          <p:cNvSpPr txBox="1"/>
          <p:nvPr/>
        </p:nvSpPr>
        <p:spPr>
          <a:xfrm>
            <a:off x="2212466" y="3137585"/>
            <a:ext cx="2478243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>
                <a:solidFill>
                  <a:schemeClr val="accent5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Definition: </a:t>
            </a:r>
          </a:p>
        </p:txBody>
      </p:sp>
      <p:sp>
        <p:nvSpPr>
          <p:cNvPr id="153" name="(verb / noun)"/>
          <p:cNvSpPr txBox="1"/>
          <p:nvPr/>
        </p:nvSpPr>
        <p:spPr>
          <a:xfrm>
            <a:off x="8711712" y="1645578"/>
            <a:ext cx="42323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noun / verb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54" name="If you tear paper, cloth, or another material, or if it tears, you pull it into two pieces or you pull it so that a hole appears in it."/>
          <p:cNvSpPr txBox="1"/>
          <p:nvPr/>
        </p:nvSpPr>
        <p:spPr>
          <a:xfrm>
            <a:off x="634292" y="3873268"/>
            <a:ext cx="5491868" cy="2133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GB" sz="4400" dirty="0">
                <a:latin typeface="Gill Sans MT" panose="020B0502020104020203" pitchFamily="34" charset="77"/>
              </a:rPr>
              <a:t>A gust is a short, strong, sudden rush of wind.</a:t>
            </a:r>
            <a:endParaRPr sz="4400" dirty="0">
              <a:latin typeface="Gill Sans MT" panose="020B0502020104020203" pitchFamily="34" charset="77"/>
            </a:endParaRPr>
          </a:p>
        </p:txBody>
      </p:sp>
      <p:sp>
        <p:nvSpPr>
          <p:cNvPr id="155" name="The was a tear in Freddie’s new school jumper."/>
          <p:cNvSpPr txBox="1"/>
          <p:nvPr/>
        </p:nvSpPr>
        <p:spPr>
          <a:xfrm>
            <a:off x="0" y="6494397"/>
            <a:ext cx="1299968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4000" dirty="0">
                <a:latin typeface="Gill Sans MT" panose="020B0502020104020203" pitchFamily="34" charset="77"/>
              </a:rPr>
              <a:t>A </a:t>
            </a:r>
            <a:r>
              <a:rPr lang="en-GB" sz="4000" b="1" dirty="0">
                <a:latin typeface="Gill Sans MT" panose="020B0502020104020203" pitchFamily="34" charset="77"/>
              </a:rPr>
              <a:t>gust</a:t>
            </a:r>
            <a:r>
              <a:rPr lang="en-GB" sz="4000" dirty="0">
                <a:latin typeface="Gill Sans MT" panose="020B0502020104020203" pitchFamily="34" charset="77"/>
              </a:rPr>
              <a:t> of wind nearly knocked the reception children over.</a:t>
            </a:r>
            <a:endParaRPr sz="4000" dirty="0">
              <a:latin typeface="Gill Sans MT" panose="020B0502020104020203" pitchFamily="34" charset="77"/>
            </a:endParaRPr>
          </a:p>
        </p:txBody>
      </p:sp>
      <p:sp>
        <p:nvSpPr>
          <p:cNvPr id="165" name="Word Class"/>
          <p:cNvSpPr txBox="1"/>
          <p:nvPr/>
        </p:nvSpPr>
        <p:spPr>
          <a:xfrm>
            <a:off x="9722676" y="1227405"/>
            <a:ext cx="21143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sz="3200" dirty="0">
                <a:solidFill>
                  <a:srgbClr val="C92405"/>
                </a:solidFill>
                <a:latin typeface="Gill Sans MT" panose="020B0502020104020203" pitchFamily="34" charset="77"/>
              </a:rPr>
              <a:t>Word Class</a:t>
            </a:r>
          </a:p>
        </p:txBody>
      </p:sp>
      <p:sp>
        <p:nvSpPr>
          <p:cNvPr id="166" name="(tear)"/>
          <p:cNvSpPr txBox="1"/>
          <p:nvPr/>
        </p:nvSpPr>
        <p:spPr>
          <a:xfrm>
            <a:off x="4873897" y="2182175"/>
            <a:ext cx="423235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 i="1">
                <a:solidFill>
                  <a:srgbClr val="A6AAA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(</a:t>
            </a:r>
            <a:r>
              <a:rPr lang="en-GB" dirty="0">
                <a:latin typeface="Gill Sans MT" panose="020B0502020104020203" pitchFamily="34" charset="77"/>
              </a:rPr>
              <a:t>gust</a:t>
            </a:r>
            <a:r>
              <a:rPr dirty="0">
                <a:latin typeface="Gill Sans MT" panose="020B0502020104020203" pitchFamily="34" charset="77"/>
              </a:rPr>
              <a:t>)</a:t>
            </a:r>
          </a:p>
        </p:txBody>
      </p:sp>
      <p:sp>
        <p:nvSpPr>
          <p:cNvPr id="167" name="Pronunciation / Syllables"/>
          <p:cNvSpPr txBox="1"/>
          <p:nvPr/>
        </p:nvSpPr>
        <p:spPr>
          <a:xfrm>
            <a:off x="1145551" y="2437628"/>
            <a:ext cx="3382336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chemeClr val="accent1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rPr dirty="0">
                <a:latin typeface="Gill Sans MT" panose="020B0502020104020203" pitchFamily="34" charset="77"/>
              </a:rPr>
              <a:t>Pronunciation / Syllables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2979E8ED-5A1E-B640-BAE1-8F87BC3760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679" y="3012823"/>
            <a:ext cx="3144828" cy="3144828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94F7CA0-8D97-514E-AA72-85F24B635D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9051" y="3971544"/>
            <a:ext cx="1810512" cy="1810512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DD19464-E2D4-1B40-0DAC-57209E9868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013277"/>
              </p:ext>
            </p:extLst>
          </p:nvPr>
        </p:nvGraphicFramePr>
        <p:xfrm>
          <a:off x="5112" y="7748437"/>
          <a:ext cx="12999690" cy="180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938">
                  <a:extLst>
                    <a:ext uri="{9D8B030D-6E8A-4147-A177-3AD203B41FA5}">
                      <a16:colId xmlns:a16="http://schemas.microsoft.com/office/drawing/2014/main" val="1062734036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844254734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7751693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2209242225"/>
                    </a:ext>
                  </a:extLst>
                </a:gridCol>
                <a:gridCol w="2599938">
                  <a:extLst>
                    <a:ext uri="{9D8B030D-6E8A-4147-A177-3AD203B41FA5}">
                      <a16:colId xmlns:a16="http://schemas.microsoft.com/office/drawing/2014/main" val="690964335"/>
                    </a:ext>
                  </a:extLst>
                </a:gridCol>
              </a:tblGrid>
              <a:tr h="601482"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Synonym: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Antonym: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Prefix / Suffix: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Rhyme: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rgbClr val="DD2909"/>
                          </a:solidFill>
                          <a:latin typeface="Gill Sans MT" panose="020B0502020104020203" pitchFamily="34" charset="77"/>
                        </a:rPr>
                        <a:t>Link Word: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7075473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blast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breeze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a-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just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violent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5792217"/>
                  </a:ext>
                </a:extLst>
              </a:tr>
              <a:tr h="601482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gale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calm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-s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dust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ill Sans MT" panose="020B0502020104020203" pitchFamily="34" charset="77"/>
                        </a:rPr>
                        <a:t>sudden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313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1663813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12982</TotalTime>
  <Words>1216</Words>
  <Application>Microsoft Macintosh PowerPoint</Application>
  <PresentationFormat>Custom</PresentationFormat>
  <Paragraphs>339</Paragraphs>
  <Slides>24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Gill Sans</vt:lpstr>
      <vt:lpstr>Gill Sans MT</vt:lpstr>
      <vt:lpstr>Helvetica</vt:lpstr>
      <vt:lpstr>Helvetica Light</vt:lpstr>
      <vt:lpstr>Helvetica Neue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Jennings</cp:lastModifiedBy>
  <cp:revision>375</cp:revision>
  <dcterms:modified xsi:type="dcterms:W3CDTF">2026-01-20T09:34:20Z</dcterms:modified>
</cp:coreProperties>
</file>